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12"/>
  </p:notesMasterIdLst>
  <p:sldIdLst>
    <p:sldId id="256" r:id="rId2"/>
    <p:sldId id="257" r:id="rId3"/>
    <p:sldId id="262" r:id="rId4"/>
    <p:sldId id="258" r:id="rId5"/>
    <p:sldId id="259" r:id="rId6"/>
    <p:sldId id="264" r:id="rId7"/>
    <p:sldId id="260" r:id="rId8"/>
    <p:sldId id="261"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86EDA-13DA-4771-A89D-8A38C51DF194}" v="66" dt="2024-03-12T07:07:35.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p:cViewPr varScale="1">
        <p:scale>
          <a:sx n="86" d="100"/>
          <a:sy n="86" d="100"/>
        </p:scale>
        <p:origin x="60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EF3CA-FA83-4DAC-811F-34C80093EB1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47422C2-4F3F-4734-A753-95ECE47B4FF0}">
      <dgm:prSet/>
      <dgm:spPr/>
      <dgm:t>
        <a:bodyPr/>
        <a:lstStyle/>
        <a:p>
          <a:pPr>
            <a:lnSpc>
              <a:spcPct val="100000"/>
            </a:lnSpc>
          </a:pPr>
          <a:r>
            <a:rPr lang="en-US"/>
            <a:t>It minimizes wasteful products and saves landfill space by recycling organic matter.</a:t>
          </a:r>
        </a:p>
      </dgm:t>
    </dgm:pt>
    <dgm:pt modelId="{24435C52-737A-4C6B-B08B-7D7782293D3E}" type="parTrans" cxnId="{FC7FB417-571F-4EB0-922D-FC9D195F2DDB}">
      <dgm:prSet/>
      <dgm:spPr/>
      <dgm:t>
        <a:bodyPr/>
        <a:lstStyle/>
        <a:p>
          <a:endParaRPr lang="en-US"/>
        </a:p>
      </dgm:t>
    </dgm:pt>
    <dgm:pt modelId="{A184600E-33D4-48DB-BE73-551B8275198F}" type="sibTrans" cxnId="{FC7FB417-571F-4EB0-922D-FC9D195F2DDB}">
      <dgm:prSet/>
      <dgm:spPr/>
      <dgm:t>
        <a:bodyPr/>
        <a:lstStyle/>
        <a:p>
          <a:endParaRPr lang="en-US"/>
        </a:p>
      </dgm:t>
    </dgm:pt>
    <dgm:pt modelId="{71F2C8D3-9362-4164-B0B0-1963B5E8A40F}">
      <dgm:prSet/>
      <dgm:spPr/>
      <dgm:t>
        <a:bodyPr/>
        <a:lstStyle/>
        <a:p>
          <a:pPr>
            <a:lnSpc>
              <a:spcPct val="100000"/>
            </a:lnSpc>
          </a:pPr>
          <a:r>
            <a:rPr lang="en-US"/>
            <a:t>It improves soil health, and water retention by adding nutrients and organic matter.</a:t>
          </a:r>
        </a:p>
      </dgm:t>
    </dgm:pt>
    <dgm:pt modelId="{C1F67A3E-6532-4582-9A89-E4418CE6BB3C}" type="parTrans" cxnId="{000BD10B-282A-492E-9C50-5A4CE138A85C}">
      <dgm:prSet/>
      <dgm:spPr/>
      <dgm:t>
        <a:bodyPr/>
        <a:lstStyle/>
        <a:p>
          <a:endParaRPr lang="en-US"/>
        </a:p>
      </dgm:t>
    </dgm:pt>
    <dgm:pt modelId="{A3D01284-3503-4B13-887A-5790A299D859}" type="sibTrans" cxnId="{000BD10B-282A-492E-9C50-5A4CE138A85C}">
      <dgm:prSet/>
      <dgm:spPr/>
      <dgm:t>
        <a:bodyPr/>
        <a:lstStyle/>
        <a:p>
          <a:endParaRPr lang="en-US"/>
        </a:p>
      </dgm:t>
    </dgm:pt>
    <dgm:pt modelId="{A673714A-1D61-4B32-8DEA-F83E14B0E24C}">
      <dgm:prSet/>
      <dgm:spPr/>
      <dgm:t>
        <a:bodyPr/>
        <a:lstStyle/>
        <a:p>
          <a:pPr>
            <a:lnSpc>
              <a:spcPct val="100000"/>
            </a:lnSpc>
          </a:pPr>
          <a:r>
            <a:rPr lang="en-US"/>
            <a:t>It reduces greenhouse gases and fights climate change by preventing methane production from landfills.</a:t>
          </a:r>
        </a:p>
      </dgm:t>
    </dgm:pt>
    <dgm:pt modelId="{149F68B3-DE52-4C11-9EB1-392D0D5DEB0A}" type="parTrans" cxnId="{106F9BE7-BDEF-4F6F-AE0A-09B9BB579827}">
      <dgm:prSet/>
      <dgm:spPr/>
      <dgm:t>
        <a:bodyPr/>
        <a:lstStyle/>
        <a:p>
          <a:endParaRPr lang="en-US"/>
        </a:p>
      </dgm:t>
    </dgm:pt>
    <dgm:pt modelId="{D105E1DE-C8A7-4459-B6A1-F1B12A4E1375}" type="sibTrans" cxnId="{106F9BE7-BDEF-4F6F-AE0A-09B9BB579827}">
      <dgm:prSet/>
      <dgm:spPr/>
      <dgm:t>
        <a:bodyPr/>
        <a:lstStyle/>
        <a:p>
          <a:endParaRPr lang="en-US"/>
        </a:p>
      </dgm:t>
    </dgm:pt>
    <dgm:pt modelId="{107D61DC-9636-4FE2-B6A2-C5EA611D6A7C}">
      <dgm:prSet/>
      <dgm:spPr/>
      <dgm:t>
        <a:bodyPr/>
        <a:lstStyle/>
        <a:p>
          <a:pPr>
            <a:lnSpc>
              <a:spcPct val="100000"/>
            </a:lnSpc>
          </a:pPr>
          <a:r>
            <a:rPr lang="en-US"/>
            <a:t>It creates green jobs and supports local communities by providing a valuable soil replacement. </a:t>
          </a:r>
        </a:p>
      </dgm:t>
    </dgm:pt>
    <dgm:pt modelId="{8CE40815-78BD-47F6-81F2-1DEBC4F98CDD}" type="parTrans" cxnId="{164C6140-B5BA-4A47-B11D-E457F1ED12AE}">
      <dgm:prSet/>
      <dgm:spPr/>
      <dgm:t>
        <a:bodyPr/>
        <a:lstStyle/>
        <a:p>
          <a:endParaRPr lang="en-US"/>
        </a:p>
      </dgm:t>
    </dgm:pt>
    <dgm:pt modelId="{10D525AC-4F73-42AB-84AE-0CA3F0E6A49A}" type="sibTrans" cxnId="{164C6140-B5BA-4A47-B11D-E457F1ED12AE}">
      <dgm:prSet/>
      <dgm:spPr/>
      <dgm:t>
        <a:bodyPr/>
        <a:lstStyle/>
        <a:p>
          <a:endParaRPr lang="en-US"/>
        </a:p>
      </dgm:t>
    </dgm:pt>
    <dgm:pt modelId="{5509C65C-5291-47D5-B189-AA80038B49E0}" type="pres">
      <dgm:prSet presAssocID="{4FFEF3CA-FA83-4DAC-811F-34C80093EB1F}" presName="root" presStyleCnt="0">
        <dgm:presLayoutVars>
          <dgm:dir/>
          <dgm:resizeHandles val="exact"/>
        </dgm:presLayoutVars>
      </dgm:prSet>
      <dgm:spPr/>
    </dgm:pt>
    <dgm:pt modelId="{389E3620-42BC-4C75-A2C7-479DF3C54145}" type="pres">
      <dgm:prSet presAssocID="{347422C2-4F3F-4734-A753-95ECE47B4FF0}" presName="compNode" presStyleCnt="0"/>
      <dgm:spPr/>
    </dgm:pt>
    <dgm:pt modelId="{25D937A1-AE1B-40BE-830F-D31D46F6D60C}" type="pres">
      <dgm:prSet presAssocID="{347422C2-4F3F-4734-A753-95ECE47B4F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Sign"/>
        </a:ext>
      </dgm:extLst>
    </dgm:pt>
    <dgm:pt modelId="{813EA7D8-29A1-4D37-B4E4-87E6F6E0184C}" type="pres">
      <dgm:prSet presAssocID="{347422C2-4F3F-4734-A753-95ECE47B4FF0}" presName="spaceRect" presStyleCnt="0"/>
      <dgm:spPr/>
    </dgm:pt>
    <dgm:pt modelId="{EB4EBF66-E15D-44DD-B278-9B9329E2AAC2}" type="pres">
      <dgm:prSet presAssocID="{347422C2-4F3F-4734-A753-95ECE47B4FF0}" presName="textRect" presStyleLbl="revTx" presStyleIdx="0" presStyleCnt="4">
        <dgm:presLayoutVars>
          <dgm:chMax val="1"/>
          <dgm:chPref val="1"/>
        </dgm:presLayoutVars>
      </dgm:prSet>
      <dgm:spPr/>
    </dgm:pt>
    <dgm:pt modelId="{36F2C869-2FAA-4811-9271-0B3AD93C5FD8}" type="pres">
      <dgm:prSet presAssocID="{A184600E-33D4-48DB-BE73-551B8275198F}" presName="sibTrans" presStyleCnt="0"/>
      <dgm:spPr/>
    </dgm:pt>
    <dgm:pt modelId="{73536161-53AF-4186-B58D-81FAF195D487}" type="pres">
      <dgm:prSet presAssocID="{71F2C8D3-9362-4164-B0B0-1963B5E8A40F}" presName="compNode" presStyleCnt="0"/>
      <dgm:spPr/>
    </dgm:pt>
    <dgm:pt modelId="{2842836D-17F1-45D0-A7D0-E39FEDF0CDE3}" type="pres">
      <dgm:prSet presAssocID="{71F2C8D3-9362-4164-B0B0-1963B5E8A4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67E40315-CC06-4EE0-A53C-F29A4EB35535}" type="pres">
      <dgm:prSet presAssocID="{71F2C8D3-9362-4164-B0B0-1963B5E8A40F}" presName="spaceRect" presStyleCnt="0"/>
      <dgm:spPr/>
    </dgm:pt>
    <dgm:pt modelId="{51F64AB8-9326-441A-AA25-E92368AD4A04}" type="pres">
      <dgm:prSet presAssocID="{71F2C8D3-9362-4164-B0B0-1963B5E8A40F}" presName="textRect" presStyleLbl="revTx" presStyleIdx="1" presStyleCnt="4">
        <dgm:presLayoutVars>
          <dgm:chMax val="1"/>
          <dgm:chPref val="1"/>
        </dgm:presLayoutVars>
      </dgm:prSet>
      <dgm:spPr/>
    </dgm:pt>
    <dgm:pt modelId="{496389C8-C7E3-4A83-B2AF-3CFDA228A4E5}" type="pres">
      <dgm:prSet presAssocID="{A3D01284-3503-4B13-887A-5790A299D859}" presName="sibTrans" presStyleCnt="0"/>
      <dgm:spPr/>
    </dgm:pt>
    <dgm:pt modelId="{84A16E53-80F7-4E73-B72B-07B9C2AA34C7}" type="pres">
      <dgm:prSet presAssocID="{A673714A-1D61-4B32-8DEA-F83E14B0E24C}" presName="compNode" presStyleCnt="0"/>
      <dgm:spPr/>
    </dgm:pt>
    <dgm:pt modelId="{61877A36-B38D-4FC7-8BD0-B14D41F7D763}" type="pres">
      <dgm:prSet presAssocID="{A673714A-1D61-4B32-8DEA-F83E14B0E2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
        </a:ext>
      </dgm:extLst>
    </dgm:pt>
    <dgm:pt modelId="{9194F1E2-B385-47F8-86FD-9D2999A686B3}" type="pres">
      <dgm:prSet presAssocID="{A673714A-1D61-4B32-8DEA-F83E14B0E24C}" presName="spaceRect" presStyleCnt="0"/>
      <dgm:spPr/>
    </dgm:pt>
    <dgm:pt modelId="{4FB7A555-0FFF-4277-A10B-13FF1D123F94}" type="pres">
      <dgm:prSet presAssocID="{A673714A-1D61-4B32-8DEA-F83E14B0E24C}" presName="textRect" presStyleLbl="revTx" presStyleIdx="2" presStyleCnt="4">
        <dgm:presLayoutVars>
          <dgm:chMax val="1"/>
          <dgm:chPref val="1"/>
        </dgm:presLayoutVars>
      </dgm:prSet>
      <dgm:spPr/>
    </dgm:pt>
    <dgm:pt modelId="{CAD1D90A-8F82-4FBD-86D4-B5DF08ECE869}" type="pres">
      <dgm:prSet presAssocID="{D105E1DE-C8A7-4459-B6A1-F1B12A4E1375}" presName="sibTrans" presStyleCnt="0"/>
      <dgm:spPr/>
    </dgm:pt>
    <dgm:pt modelId="{B1610A03-C7E2-477D-BA8A-89B54672A893}" type="pres">
      <dgm:prSet presAssocID="{107D61DC-9636-4FE2-B6A2-C5EA611D6A7C}" presName="compNode" presStyleCnt="0"/>
      <dgm:spPr/>
    </dgm:pt>
    <dgm:pt modelId="{1986EABA-FA7C-4DF4-9799-D627A6C821FB}" type="pres">
      <dgm:prSet presAssocID="{107D61DC-9636-4FE2-B6A2-C5EA611D6A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ustainability"/>
        </a:ext>
      </dgm:extLst>
    </dgm:pt>
    <dgm:pt modelId="{FCF52342-2DDD-41ED-85DE-30C24CAB20BF}" type="pres">
      <dgm:prSet presAssocID="{107D61DC-9636-4FE2-B6A2-C5EA611D6A7C}" presName="spaceRect" presStyleCnt="0"/>
      <dgm:spPr/>
    </dgm:pt>
    <dgm:pt modelId="{9EE75185-4817-402C-86C4-FCF1A61821D4}" type="pres">
      <dgm:prSet presAssocID="{107D61DC-9636-4FE2-B6A2-C5EA611D6A7C}" presName="textRect" presStyleLbl="revTx" presStyleIdx="3" presStyleCnt="4">
        <dgm:presLayoutVars>
          <dgm:chMax val="1"/>
          <dgm:chPref val="1"/>
        </dgm:presLayoutVars>
      </dgm:prSet>
      <dgm:spPr/>
    </dgm:pt>
  </dgm:ptLst>
  <dgm:cxnLst>
    <dgm:cxn modelId="{000BD10B-282A-492E-9C50-5A4CE138A85C}" srcId="{4FFEF3CA-FA83-4DAC-811F-34C80093EB1F}" destId="{71F2C8D3-9362-4164-B0B0-1963B5E8A40F}" srcOrd="1" destOrd="0" parTransId="{C1F67A3E-6532-4582-9A89-E4418CE6BB3C}" sibTransId="{A3D01284-3503-4B13-887A-5790A299D859}"/>
    <dgm:cxn modelId="{FC7FB417-571F-4EB0-922D-FC9D195F2DDB}" srcId="{4FFEF3CA-FA83-4DAC-811F-34C80093EB1F}" destId="{347422C2-4F3F-4734-A753-95ECE47B4FF0}" srcOrd="0" destOrd="0" parTransId="{24435C52-737A-4C6B-B08B-7D7782293D3E}" sibTransId="{A184600E-33D4-48DB-BE73-551B8275198F}"/>
    <dgm:cxn modelId="{E4BA1919-AD22-43D0-80EA-82E27AEE2F16}" type="presOf" srcId="{107D61DC-9636-4FE2-B6A2-C5EA611D6A7C}" destId="{9EE75185-4817-402C-86C4-FCF1A61821D4}" srcOrd="0" destOrd="0" presId="urn:microsoft.com/office/officeart/2018/2/layout/IconLabelList"/>
    <dgm:cxn modelId="{164C6140-B5BA-4A47-B11D-E457F1ED12AE}" srcId="{4FFEF3CA-FA83-4DAC-811F-34C80093EB1F}" destId="{107D61DC-9636-4FE2-B6A2-C5EA611D6A7C}" srcOrd="3" destOrd="0" parTransId="{8CE40815-78BD-47F6-81F2-1DEBC4F98CDD}" sibTransId="{10D525AC-4F73-42AB-84AE-0CA3F0E6A49A}"/>
    <dgm:cxn modelId="{1BEC255B-57B2-42DB-A721-B5FCB099DB2F}" type="presOf" srcId="{A673714A-1D61-4B32-8DEA-F83E14B0E24C}" destId="{4FB7A555-0FFF-4277-A10B-13FF1D123F94}" srcOrd="0" destOrd="0" presId="urn:microsoft.com/office/officeart/2018/2/layout/IconLabelList"/>
    <dgm:cxn modelId="{4F810A6C-6046-475C-9BB5-35D48B8DBEC4}" type="presOf" srcId="{347422C2-4F3F-4734-A753-95ECE47B4FF0}" destId="{EB4EBF66-E15D-44DD-B278-9B9329E2AAC2}" srcOrd="0" destOrd="0" presId="urn:microsoft.com/office/officeart/2018/2/layout/IconLabelList"/>
    <dgm:cxn modelId="{3619E8A2-55FF-46FB-8CF8-198F99D03163}" type="presOf" srcId="{4FFEF3CA-FA83-4DAC-811F-34C80093EB1F}" destId="{5509C65C-5291-47D5-B189-AA80038B49E0}" srcOrd="0" destOrd="0" presId="urn:microsoft.com/office/officeart/2018/2/layout/IconLabelList"/>
    <dgm:cxn modelId="{B55E9BD2-3065-48AF-8EE2-899A7174F085}" type="presOf" srcId="{71F2C8D3-9362-4164-B0B0-1963B5E8A40F}" destId="{51F64AB8-9326-441A-AA25-E92368AD4A04}" srcOrd="0" destOrd="0" presId="urn:microsoft.com/office/officeart/2018/2/layout/IconLabelList"/>
    <dgm:cxn modelId="{106F9BE7-BDEF-4F6F-AE0A-09B9BB579827}" srcId="{4FFEF3CA-FA83-4DAC-811F-34C80093EB1F}" destId="{A673714A-1D61-4B32-8DEA-F83E14B0E24C}" srcOrd="2" destOrd="0" parTransId="{149F68B3-DE52-4C11-9EB1-392D0D5DEB0A}" sibTransId="{D105E1DE-C8A7-4459-B6A1-F1B12A4E1375}"/>
    <dgm:cxn modelId="{19D730E3-3057-412A-950B-BC0FD579D69D}" type="presParOf" srcId="{5509C65C-5291-47D5-B189-AA80038B49E0}" destId="{389E3620-42BC-4C75-A2C7-479DF3C54145}" srcOrd="0" destOrd="0" presId="urn:microsoft.com/office/officeart/2018/2/layout/IconLabelList"/>
    <dgm:cxn modelId="{01D976AD-E3A4-478B-81EF-2E0D5B3097BC}" type="presParOf" srcId="{389E3620-42BC-4C75-A2C7-479DF3C54145}" destId="{25D937A1-AE1B-40BE-830F-D31D46F6D60C}" srcOrd="0" destOrd="0" presId="urn:microsoft.com/office/officeart/2018/2/layout/IconLabelList"/>
    <dgm:cxn modelId="{628C8509-736B-47F1-8FC5-B090ED346E9F}" type="presParOf" srcId="{389E3620-42BC-4C75-A2C7-479DF3C54145}" destId="{813EA7D8-29A1-4D37-B4E4-87E6F6E0184C}" srcOrd="1" destOrd="0" presId="urn:microsoft.com/office/officeart/2018/2/layout/IconLabelList"/>
    <dgm:cxn modelId="{B9C697A2-7101-4C8A-A06E-3F111839D73C}" type="presParOf" srcId="{389E3620-42BC-4C75-A2C7-479DF3C54145}" destId="{EB4EBF66-E15D-44DD-B278-9B9329E2AAC2}" srcOrd="2" destOrd="0" presId="urn:microsoft.com/office/officeart/2018/2/layout/IconLabelList"/>
    <dgm:cxn modelId="{A1481355-4655-48FD-BBB5-743B59E7D492}" type="presParOf" srcId="{5509C65C-5291-47D5-B189-AA80038B49E0}" destId="{36F2C869-2FAA-4811-9271-0B3AD93C5FD8}" srcOrd="1" destOrd="0" presId="urn:microsoft.com/office/officeart/2018/2/layout/IconLabelList"/>
    <dgm:cxn modelId="{55CAAFC4-B4A2-4244-BCA5-B2A883DDC614}" type="presParOf" srcId="{5509C65C-5291-47D5-B189-AA80038B49E0}" destId="{73536161-53AF-4186-B58D-81FAF195D487}" srcOrd="2" destOrd="0" presId="urn:microsoft.com/office/officeart/2018/2/layout/IconLabelList"/>
    <dgm:cxn modelId="{3AE74DB4-FB9F-453D-88DE-D8E85A6ED026}" type="presParOf" srcId="{73536161-53AF-4186-B58D-81FAF195D487}" destId="{2842836D-17F1-45D0-A7D0-E39FEDF0CDE3}" srcOrd="0" destOrd="0" presId="urn:microsoft.com/office/officeart/2018/2/layout/IconLabelList"/>
    <dgm:cxn modelId="{5C96D8F7-651B-48A8-9E4D-FB99FE1C612E}" type="presParOf" srcId="{73536161-53AF-4186-B58D-81FAF195D487}" destId="{67E40315-CC06-4EE0-A53C-F29A4EB35535}" srcOrd="1" destOrd="0" presId="urn:microsoft.com/office/officeart/2018/2/layout/IconLabelList"/>
    <dgm:cxn modelId="{704413C8-A65A-439E-8E8D-10AC1600106D}" type="presParOf" srcId="{73536161-53AF-4186-B58D-81FAF195D487}" destId="{51F64AB8-9326-441A-AA25-E92368AD4A04}" srcOrd="2" destOrd="0" presId="urn:microsoft.com/office/officeart/2018/2/layout/IconLabelList"/>
    <dgm:cxn modelId="{48CF5E27-8607-4FE2-A456-BA676C89E1C6}" type="presParOf" srcId="{5509C65C-5291-47D5-B189-AA80038B49E0}" destId="{496389C8-C7E3-4A83-B2AF-3CFDA228A4E5}" srcOrd="3" destOrd="0" presId="urn:microsoft.com/office/officeart/2018/2/layout/IconLabelList"/>
    <dgm:cxn modelId="{81EC03CE-FC2F-41D4-BE44-E2B2AA3A2766}" type="presParOf" srcId="{5509C65C-5291-47D5-B189-AA80038B49E0}" destId="{84A16E53-80F7-4E73-B72B-07B9C2AA34C7}" srcOrd="4" destOrd="0" presId="urn:microsoft.com/office/officeart/2018/2/layout/IconLabelList"/>
    <dgm:cxn modelId="{73C59661-3E8B-4726-8196-AF3A93E7F54E}" type="presParOf" srcId="{84A16E53-80F7-4E73-B72B-07B9C2AA34C7}" destId="{61877A36-B38D-4FC7-8BD0-B14D41F7D763}" srcOrd="0" destOrd="0" presId="urn:microsoft.com/office/officeart/2018/2/layout/IconLabelList"/>
    <dgm:cxn modelId="{D2B6ABB8-8E1D-4861-B2F4-CC1F64579A28}" type="presParOf" srcId="{84A16E53-80F7-4E73-B72B-07B9C2AA34C7}" destId="{9194F1E2-B385-47F8-86FD-9D2999A686B3}" srcOrd="1" destOrd="0" presId="urn:microsoft.com/office/officeart/2018/2/layout/IconLabelList"/>
    <dgm:cxn modelId="{D2DFBA75-172E-46F8-9AF1-C2120DC61F65}" type="presParOf" srcId="{84A16E53-80F7-4E73-B72B-07B9C2AA34C7}" destId="{4FB7A555-0FFF-4277-A10B-13FF1D123F94}" srcOrd="2" destOrd="0" presId="urn:microsoft.com/office/officeart/2018/2/layout/IconLabelList"/>
    <dgm:cxn modelId="{C012774E-7FA7-4847-98DF-98F313263481}" type="presParOf" srcId="{5509C65C-5291-47D5-B189-AA80038B49E0}" destId="{CAD1D90A-8F82-4FBD-86D4-B5DF08ECE869}" srcOrd="5" destOrd="0" presId="urn:microsoft.com/office/officeart/2018/2/layout/IconLabelList"/>
    <dgm:cxn modelId="{B7E71D4A-543F-4075-A875-25A972536F18}" type="presParOf" srcId="{5509C65C-5291-47D5-B189-AA80038B49E0}" destId="{B1610A03-C7E2-477D-BA8A-89B54672A893}" srcOrd="6" destOrd="0" presId="urn:microsoft.com/office/officeart/2018/2/layout/IconLabelList"/>
    <dgm:cxn modelId="{24EC9C83-D5C7-43E6-AC82-AA87A1CFE21B}" type="presParOf" srcId="{B1610A03-C7E2-477D-BA8A-89B54672A893}" destId="{1986EABA-FA7C-4DF4-9799-D627A6C821FB}" srcOrd="0" destOrd="0" presId="urn:microsoft.com/office/officeart/2018/2/layout/IconLabelList"/>
    <dgm:cxn modelId="{00E114ED-AE0F-4C38-A77F-CF006275C1F3}" type="presParOf" srcId="{B1610A03-C7E2-477D-BA8A-89B54672A893}" destId="{FCF52342-2DDD-41ED-85DE-30C24CAB20BF}" srcOrd="1" destOrd="0" presId="urn:microsoft.com/office/officeart/2018/2/layout/IconLabelList"/>
    <dgm:cxn modelId="{0467BF8A-0BDD-489F-A4AE-1B482B05F9D6}" type="presParOf" srcId="{B1610A03-C7E2-477D-BA8A-89B54672A893}" destId="{9EE75185-4817-402C-86C4-FCF1A61821D4}"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937A1-AE1B-40BE-830F-D31D46F6D60C}">
      <dsp:nvSpPr>
        <dsp:cNvPr id="0" name=""/>
        <dsp:cNvSpPr/>
      </dsp:nvSpPr>
      <dsp:spPr>
        <a:xfrm>
          <a:off x="418942" y="446034"/>
          <a:ext cx="681064" cy="6810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EBF66-E15D-44DD-B278-9B9329E2AAC2}">
      <dsp:nvSpPr>
        <dsp:cNvPr id="0" name=""/>
        <dsp:cNvSpPr/>
      </dsp:nvSpPr>
      <dsp:spPr>
        <a:xfrm>
          <a:off x="2736" y="1374220"/>
          <a:ext cx="1513476" cy="71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It minimizes wasteful products and saves landfill space by recycling organic matter.</a:t>
          </a:r>
        </a:p>
      </dsp:txBody>
      <dsp:txXfrm>
        <a:off x="2736" y="1374220"/>
        <a:ext cx="1513476" cy="718901"/>
      </dsp:txXfrm>
    </dsp:sp>
    <dsp:sp modelId="{2842836D-17F1-45D0-A7D0-E39FEDF0CDE3}">
      <dsp:nvSpPr>
        <dsp:cNvPr id="0" name=""/>
        <dsp:cNvSpPr/>
      </dsp:nvSpPr>
      <dsp:spPr>
        <a:xfrm>
          <a:off x="2197277" y="446034"/>
          <a:ext cx="681064" cy="6810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64AB8-9326-441A-AA25-E92368AD4A04}">
      <dsp:nvSpPr>
        <dsp:cNvPr id="0" name=""/>
        <dsp:cNvSpPr/>
      </dsp:nvSpPr>
      <dsp:spPr>
        <a:xfrm>
          <a:off x="1781071" y="1374220"/>
          <a:ext cx="1513476" cy="71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It improves soil health, and water retention by adding nutrients and organic matter.</a:t>
          </a:r>
        </a:p>
      </dsp:txBody>
      <dsp:txXfrm>
        <a:off x="1781071" y="1374220"/>
        <a:ext cx="1513476" cy="718901"/>
      </dsp:txXfrm>
    </dsp:sp>
    <dsp:sp modelId="{61877A36-B38D-4FC7-8BD0-B14D41F7D763}">
      <dsp:nvSpPr>
        <dsp:cNvPr id="0" name=""/>
        <dsp:cNvSpPr/>
      </dsp:nvSpPr>
      <dsp:spPr>
        <a:xfrm>
          <a:off x="3975612" y="446034"/>
          <a:ext cx="681064" cy="6810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7A555-0FFF-4277-A10B-13FF1D123F94}">
      <dsp:nvSpPr>
        <dsp:cNvPr id="0" name=""/>
        <dsp:cNvSpPr/>
      </dsp:nvSpPr>
      <dsp:spPr>
        <a:xfrm>
          <a:off x="3559406" y="1374220"/>
          <a:ext cx="1513476" cy="71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It reduces greenhouse gases and fights climate change by preventing methane production from landfills.</a:t>
          </a:r>
        </a:p>
      </dsp:txBody>
      <dsp:txXfrm>
        <a:off x="3559406" y="1374220"/>
        <a:ext cx="1513476" cy="718901"/>
      </dsp:txXfrm>
    </dsp:sp>
    <dsp:sp modelId="{1986EABA-FA7C-4DF4-9799-D627A6C821FB}">
      <dsp:nvSpPr>
        <dsp:cNvPr id="0" name=""/>
        <dsp:cNvSpPr/>
      </dsp:nvSpPr>
      <dsp:spPr>
        <a:xfrm>
          <a:off x="5753947" y="446034"/>
          <a:ext cx="681064" cy="6810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75185-4817-402C-86C4-FCF1A61821D4}">
      <dsp:nvSpPr>
        <dsp:cNvPr id="0" name=""/>
        <dsp:cNvSpPr/>
      </dsp:nvSpPr>
      <dsp:spPr>
        <a:xfrm>
          <a:off x="5337741" y="1374220"/>
          <a:ext cx="1513476" cy="71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It creates green jobs and supports local communities by providing a valuable soil replacement. </a:t>
          </a:r>
        </a:p>
      </dsp:txBody>
      <dsp:txXfrm>
        <a:off x="5337741" y="1374220"/>
        <a:ext cx="1513476" cy="71890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298A6-DB5F-45B1-9AFC-CD6CEBA4E927}" type="datetimeFigureOut">
              <a:rPr lang="en-AU" smtClean="0"/>
              <a:t>19/04/2024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0CC09-89C8-437C-8EF8-4BC3D070BE82}" type="slidenum">
              <a:rPr lang="en-AU" smtClean="0"/>
              <a:t>‹#›</a:t>
            </a:fld>
            <a:endParaRPr lang="en-AU"/>
          </a:p>
        </p:txBody>
      </p:sp>
    </p:spTree>
    <p:extLst>
      <p:ext uri="{BB962C8B-B14F-4D97-AF65-F5344CB8AC3E}">
        <p14:creationId xmlns:p14="http://schemas.microsoft.com/office/powerpoint/2010/main" val="96562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4/19/2024</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8342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4/19/2024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3260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4/19/2024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1098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4/19/2024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6938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4/19/2024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2501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4/19/2024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5275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4/19/2024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1424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4/19/2024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3712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4/19/2024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0710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4/19/2024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8533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4/19/2024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5637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4/19/2024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411099101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16" r:id="rId6"/>
    <p:sldLayoutId id="2147483821" r:id="rId7"/>
    <p:sldLayoutId id="2147483817" r:id="rId8"/>
    <p:sldLayoutId id="2147483818" r:id="rId9"/>
    <p:sldLayoutId id="2147483819" r:id="rId10"/>
    <p:sldLayoutId id="2147483820"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3.png"/><Relationship Id="rId7"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3.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12"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0.png"/><Relationship Id="rId5" Type="http://schemas.microsoft.com/office/2007/relationships/hdphoto" Target="../media/hdphoto4.wdp"/><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microsoft.com/office/2007/relationships/hdphoto" Target="../media/hdphoto9.wdp"/><Relationship Id="rId5" Type="http://schemas.microsoft.com/office/2007/relationships/hdphoto" Target="../media/hdphoto7.wdp"/><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1.wdp"/><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C7BC1E0-1C8D-47CB-B48A-D3D0D2EF0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3AD1C04B-04EF-43BA-B2AB-6F52AF8B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
            <a:ext cx="6939937" cy="6453893"/>
          </a:xfrm>
          <a:custGeom>
            <a:avLst/>
            <a:gdLst>
              <a:gd name="connsiteX0" fmla="*/ 111814 w 4695433"/>
              <a:gd name="connsiteY0" fmla="*/ 3049004 h 4582435"/>
              <a:gd name="connsiteX1" fmla="*/ 297409 w 4695433"/>
              <a:gd name="connsiteY1" fmla="*/ 3091902 h 4582435"/>
              <a:gd name="connsiteX2" fmla="*/ 416673 w 4695433"/>
              <a:gd name="connsiteY2" fmla="*/ 3537003 h 4582435"/>
              <a:gd name="connsiteX3" fmla="*/ 31751 w 4695433"/>
              <a:gd name="connsiteY3" fmla="*/ 3683368 h 4582435"/>
              <a:gd name="connsiteX4" fmla="*/ 0 w 4695433"/>
              <a:gd name="connsiteY4" fmla="*/ 3669070 h 4582435"/>
              <a:gd name="connsiteX5" fmla="*/ 0 w 4695433"/>
              <a:gd name="connsiteY5" fmla="*/ 3079852 h 4582435"/>
              <a:gd name="connsiteX6" fmla="*/ 35156 w 4695433"/>
              <a:gd name="connsiteY6" fmla="*/ 3063756 h 4582435"/>
              <a:gd name="connsiteX7" fmla="*/ 111814 w 4695433"/>
              <a:gd name="connsiteY7" fmla="*/ 3049004 h 4582435"/>
              <a:gd name="connsiteX8" fmla="*/ 0 w 4695433"/>
              <a:gd name="connsiteY8" fmla="*/ 0 h 4582435"/>
              <a:gd name="connsiteX9" fmla="*/ 4695433 w 4695433"/>
              <a:gd name="connsiteY9" fmla="*/ 0 h 4582435"/>
              <a:gd name="connsiteX10" fmla="*/ 4663044 w 4695433"/>
              <a:gd name="connsiteY10" fmla="*/ 68762 h 4582435"/>
              <a:gd name="connsiteX11" fmla="*/ 4571319 w 4695433"/>
              <a:gd name="connsiteY11" fmla="*/ 201411 h 4582435"/>
              <a:gd name="connsiteX12" fmla="*/ 4099777 w 4695433"/>
              <a:gd name="connsiteY12" fmla="*/ 504347 h 4582435"/>
              <a:gd name="connsiteX13" fmla="*/ 3811860 w 4695433"/>
              <a:gd name="connsiteY13" fmla="*/ 1682068 h 4582435"/>
              <a:gd name="connsiteX14" fmla="*/ 3167043 w 4695433"/>
              <a:gd name="connsiteY14" fmla="*/ 4278500 h 4582435"/>
              <a:gd name="connsiteX15" fmla="*/ 2640955 w 4695433"/>
              <a:gd name="connsiteY15" fmla="*/ 4485587 h 4582435"/>
              <a:gd name="connsiteX16" fmla="*/ 1495663 w 4695433"/>
              <a:gd name="connsiteY16" fmla="*/ 4435228 h 4582435"/>
              <a:gd name="connsiteX17" fmla="*/ 1020813 w 4695433"/>
              <a:gd name="connsiteY17" fmla="*/ 3838149 h 4582435"/>
              <a:gd name="connsiteX18" fmla="*/ 626404 w 4695433"/>
              <a:gd name="connsiteY18" fmla="*/ 3045292 h 4582435"/>
              <a:gd name="connsiteX19" fmla="*/ 147061 w 4695433"/>
              <a:gd name="connsiteY19" fmla="*/ 2765401 h 4582435"/>
              <a:gd name="connsiteX20" fmla="*/ 0 w 4695433"/>
              <a:gd name="connsiteY20" fmla="*/ 2736690 h 458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5433" h="4582435">
                <a:moveTo>
                  <a:pt x="111814" y="3049004"/>
                </a:moveTo>
                <a:cubicBezTo>
                  <a:pt x="174417" y="3044581"/>
                  <a:pt x="238967" y="3058160"/>
                  <a:pt x="297409" y="3091902"/>
                </a:cubicBezTo>
                <a:cubicBezTo>
                  <a:pt x="453255" y="3181878"/>
                  <a:pt x="506651" y="3381158"/>
                  <a:pt x="416673" y="3537003"/>
                </a:cubicBezTo>
                <a:cubicBezTo>
                  <a:pt x="337943" y="3673368"/>
                  <a:pt x="175529" y="3731295"/>
                  <a:pt x="31751" y="3683368"/>
                </a:cubicBezTo>
                <a:lnTo>
                  <a:pt x="0" y="3669070"/>
                </a:lnTo>
                <a:lnTo>
                  <a:pt x="0" y="3079852"/>
                </a:lnTo>
                <a:lnTo>
                  <a:pt x="35156" y="3063756"/>
                </a:lnTo>
                <a:cubicBezTo>
                  <a:pt x="59982" y="3055817"/>
                  <a:pt x="85729" y="3050848"/>
                  <a:pt x="111814" y="3049004"/>
                </a:cubicBezTo>
                <a:close/>
                <a:moveTo>
                  <a:pt x="0" y="0"/>
                </a:moveTo>
                <a:lnTo>
                  <a:pt x="4695433" y="0"/>
                </a:lnTo>
                <a:lnTo>
                  <a:pt x="4663044" y="68762"/>
                </a:lnTo>
                <a:cubicBezTo>
                  <a:pt x="4636274" y="118744"/>
                  <a:pt x="4605467" y="163546"/>
                  <a:pt x="4571319" y="201411"/>
                </a:cubicBezTo>
                <a:cubicBezTo>
                  <a:pt x="4449886" y="335755"/>
                  <a:pt x="4268949" y="426743"/>
                  <a:pt x="4099777" y="504347"/>
                </a:cubicBezTo>
                <a:cubicBezTo>
                  <a:pt x="3604896" y="731933"/>
                  <a:pt x="3591784" y="1317548"/>
                  <a:pt x="3811860" y="1682068"/>
                </a:cubicBezTo>
                <a:cubicBezTo>
                  <a:pt x="4454413" y="2741008"/>
                  <a:pt x="4084752" y="3706193"/>
                  <a:pt x="3167043" y="4278500"/>
                </a:cubicBezTo>
                <a:cubicBezTo>
                  <a:pt x="3009772" y="4376529"/>
                  <a:pt x="2817700" y="4417630"/>
                  <a:pt x="2640955" y="4485587"/>
                </a:cubicBezTo>
                <a:cubicBezTo>
                  <a:pt x="2250950" y="4603206"/>
                  <a:pt x="1866703" y="4642930"/>
                  <a:pt x="1495663" y="4435228"/>
                </a:cubicBezTo>
                <a:cubicBezTo>
                  <a:pt x="1259049" y="4302759"/>
                  <a:pt x="1121911" y="4090107"/>
                  <a:pt x="1020813" y="3838149"/>
                </a:cubicBezTo>
                <a:cubicBezTo>
                  <a:pt x="910679" y="3564211"/>
                  <a:pt x="784571" y="3292847"/>
                  <a:pt x="626404" y="3045292"/>
                </a:cubicBezTo>
                <a:cubicBezTo>
                  <a:pt x="516355" y="2873268"/>
                  <a:pt x="336073" y="2807363"/>
                  <a:pt x="147061" y="2765401"/>
                </a:cubicBezTo>
                <a:lnTo>
                  <a:pt x="0" y="27366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F7FE0C-3F27-4368-0CC9-01D3F143C44A}"/>
              </a:ext>
            </a:extLst>
          </p:cNvPr>
          <p:cNvSpPr>
            <a:spLocks noGrp="1"/>
          </p:cNvSpPr>
          <p:nvPr>
            <p:ph type="ctrTitle"/>
          </p:nvPr>
        </p:nvSpPr>
        <p:spPr>
          <a:xfrm>
            <a:off x="318654" y="310806"/>
            <a:ext cx="4298417" cy="1108796"/>
          </a:xfrm>
        </p:spPr>
        <p:txBody>
          <a:bodyPr anchor="b">
            <a:normAutofit/>
          </a:bodyPr>
          <a:lstStyle/>
          <a:p>
            <a:r>
              <a:rPr lang="en-US" sz="4400" dirty="0"/>
              <a:t>Food Waste</a:t>
            </a:r>
            <a:endParaRPr lang="en-AU" sz="4400" dirty="0"/>
          </a:p>
        </p:txBody>
      </p:sp>
      <p:sp>
        <p:nvSpPr>
          <p:cNvPr id="3" name="Subtitle 2">
            <a:extLst>
              <a:ext uri="{FF2B5EF4-FFF2-40B4-BE49-F238E27FC236}">
                <a16:creationId xmlns:a16="http://schemas.microsoft.com/office/drawing/2014/main" id="{031037CC-1099-44E4-A57D-1E8A3AA7CA34}"/>
              </a:ext>
            </a:extLst>
          </p:cNvPr>
          <p:cNvSpPr>
            <a:spLocks noGrp="1"/>
          </p:cNvSpPr>
          <p:nvPr>
            <p:ph type="subTitle" idx="1"/>
          </p:nvPr>
        </p:nvSpPr>
        <p:spPr>
          <a:xfrm>
            <a:off x="389200" y="1723480"/>
            <a:ext cx="4820109" cy="1368650"/>
          </a:xfrm>
        </p:spPr>
        <p:txBody>
          <a:bodyPr anchor="t">
            <a:noAutofit/>
          </a:bodyPr>
          <a:lstStyle/>
          <a:p>
            <a:pPr>
              <a:lnSpc>
                <a:spcPct val="100000"/>
              </a:lnSpc>
            </a:pPr>
            <a:r>
              <a:rPr lang="en-US" sz="1800" dirty="0"/>
              <a:t>End the food waste war!</a:t>
            </a:r>
          </a:p>
          <a:p>
            <a:pPr>
              <a:lnSpc>
                <a:spcPct val="100000"/>
              </a:lnSpc>
            </a:pPr>
            <a:r>
              <a:rPr lang="en-US" sz="1800" dirty="0"/>
              <a:t>Why is food waste a problem? Food waste is a problem for everyone! People could be fed but we choose to throw out our food and creating greenhouse gases when we could feed others! Climate change is still a thing and food waste is only contributing to the growing problem of the planet. </a:t>
            </a:r>
          </a:p>
          <a:p>
            <a:pPr>
              <a:lnSpc>
                <a:spcPct val="100000"/>
              </a:lnSpc>
            </a:pPr>
            <a:r>
              <a:rPr lang="en-US" sz="1800" dirty="0"/>
              <a:t>How can the power of individual choice create a future without food waste? </a:t>
            </a:r>
          </a:p>
        </p:txBody>
      </p:sp>
      <p:pic>
        <p:nvPicPr>
          <p:cNvPr id="4" name="Picture 3">
            <a:extLst>
              <a:ext uri="{FF2B5EF4-FFF2-40B4-BE49-F238E27FC236}">
                <a16:creationId xmlns:a16="http://schemas.microsoft.com/office/drawing/2014/main" id="{39187D3D-8101-303D-F125-5CB3C9A43A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63" b="95148" l="9916" r="92405">
                        <a14:foregroundMark x1="52532" y1="9494" x2="35654" y2="14979"/>
                        <a14:foregroundMark x1="35654" y1="14979" x2="15612" y2="36076"/>
                        <a14:foregroundMark x1="15612" y1="36076" x2="60759" y2="51477"/>
                        <a14:foregroundMark x1="60759" y1="51477" x2="43038" y2="72574"/>
                        <a14:foregroundMark x1="43038" y1="72574" x2="30802" y2="71519"/>
                        <a14:foregroundMark x1="48101" y1="10759" x2="57595" y2="17089"/>
                        <a14:foregroundMark x1="57595" y1="17089" x2="78481" y2="40295"/>
                        <a14:foregroundMark x1="78481" y1="40295" x2="80591" y2="67932"/>
                        <a14:foregroundMark x1="80591" y1="67932" x2="60970" y2="87131"/>
                        <a14:foregroundMark x1="60970" y1="87131" x2="35654" y2="87342"/>
                        <a14:foregroundMark x1="35654" y1="87342" x2="16034" y2="68565"/>
                        <a14:foregroundMark x1="16034" y1="68565" x2="11392" y2="45992"/>
                        <a14:foregroundMark x1="11392" y1="45992" x2="19409" y2="25316"/>
                        <a14:foregroundMark x1="19409" y1="25316" x2="41561" y2="12025"/>
                        <a14:foregroundMark x1="41561" y1="12025" x2="48734" y2="10549"/>
                        <a14:foregroundMark x1="71308" y1="5907" x2="87764" y2="20253"/>
                        <a14:foregroundMark x1="87764" y1="20253" x2="94093" y2="38397"/>
                        <a14:foregroundMark x1="94093" y1="38397" x2="90295" y2="70464"/>
                        <a14:foregroundMark x1="90295" y1="70464" x2="74051" y2="95570"/>
                        <a14:foregroundMark x1="74051" y1="95570" x2="54641" y2="97679"/>
                        <a14:foregroundMark x1="54641" y1="97679" x2="19198" y2="88397"/>
                        <a14:foregroundMark x1="19198" y1="88397" x2="7806" y2="67722"/>
                        <a14:foregroundMark x1="7806" y1="67722" x2="6751" y2="44937"/>
                        <a14:foregroundMark x1="6751" y1="44937" x2="11814" y2="23629"/>
                        <a14:foregroundMark x1="11814" y1="23629" x2="21308" y2="12236"/>
                        <a14:foregroundMark x1="21308" y1="12236" x2="56118" y2="3797"/>
                        <a14:foregroundMark x1="56118" y1="3797" x2="70042" y2="5485"/>
                        <a14:foregroundMark x1="70042" y1="5485" x2="73418" y2="7384"/>
                        <a14:foregroundMark x1="40295" y1="5274" x2="33755" y2="13713"/>
                        <a14:foregroundMark x1="33755" y1="13713" x2="21519" y2="46624"/>
                        <a14:foregroundMark x1="21519" y1="46624" x2="24262" y2="70675"/>
                        <a14:foregroundMark x1="24262" y1="70675" x2="36076" y2="90295"/>
                        <a14:foregroundMark x1="36076" y1="90295" x2="51688" y2="97679"/>
                        <a14:foregroundMark x1="51688" y1="97679" x2="76582" y2="95148"/>
                        <a14:foregroundMark x1="76582" y1="95148" x2="82700" y2="86076"/>
                        <a14:foregroundMark x1="69831" y1="90295" x2="30169" y2="99156"/>
                        <a14:foregroundMark x1="30169" y1="99156" x2="16456" y2="85654"/>
                        <a14:foregroundMark x1="16456" y1="85654" x2="9705" y2="70464"/>
                        <a14:foregroundMark x1="9705" y1="70464" x2="9916" y2="26160"/>
                        <a14:foregroundMark x1="9916" y1="26160" x2="23418" y2="10970"/>
                        <a14:foregroundMark x1="23418" y1="10970" x2="39030" y2="4852"/>
                        <a14:foregroundMark x1="39030" y1="4852" x2="57173" y2="4852"/>
                        <a14:foregroundMark x1="57173" y1="4852" x2="86287" y2="17722"/>
                        <a14:foregroundMark x1="86287" y1="17722" x2="93671" y2="39241"/>
                        <a14:foregroundMark x1="93671" y1="39241" x2="92405" y2="50422"/>
                        <a14:foregroundMark x1="92405" y1="50422" x2="90717" y2="53376"/>
                      </a14:backgroundRemoval>
                    </a14:imgEffect>
                  </a14:imgLayer>
                </a14:imgProps>
              </a:ext>
            </a:extLst>
          </a:blip>
          <a:stretch>
            <a:fillRect/>
          </a:stretch>
        </p:blipFill>
        <p:spPr>
          <a:xfrm>
            <a:off x="6560082" y="865204"/>
            <a:ext cx="5022318" cy="5022318"/>
          </a:xfrm>
          <a:prstGeom prst="rect">
            <a:avLst/>
          </a:prstGeom>
        </p:spPr>
      </p:pic>
    </p:spTree>
    <p:extLst>
      <p:ext uri="{BB962C8B-B14F-4D97-AF65-F5344CB8AC3E}">
        <p14:creationId xmlns:p14="http://schemas.microsoft.com/office/powerpoint/2010/main" val="1639533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72584C-C2AB-7F10-CA97-6F7D7B4DB7C2}"/>
              </a:ext>
            </a:extLst>
          </p:cNvPr>
          <p:cNvSpPr txBox="1"/>
          <p:nvPr/>
        </p:nvSpPr>
        <p:spPr>
          <a:xfrm>
            <a:off x="484909" y="3254218"/>
            <a:ext cx="2008909" cy="646331"/>
          </a:xfrm>
          <a:prstGeom prst="rect">
            <a:avLst/>
          </a:prstGeom>
          <a:noFill/>
          <a:ln>
            <a:solidFill>
              <a:schemeClr val="tx1"/>
            </a:solidFill>
          </a:ln>
        </p:spPr>
        <p:txBody>
          <a:bodyPr wrap="square" rtlCol="0">
            <a:spAutoFit/>
          </a:bodyPr>
          <a:lstStyle/>
          <a:p>
            <a:r>
              <a:rPr lang="en-US" dirty="0"/>
              <a:t>Education in the FEAST program. </a:t>
            </a:r>
            <a:endParaRPr lang="en-AU" dirty="0"/>
          </a:p>
        </p:txBody>
      </p:sp>
      <p:sp>
        <p:nvSpPr>
          <p:cNvPr id="19" name="TextBox 18">
            <a:extLst>
              <a:ext uri="{FF2B5EF4-FFF2-40B4-BE49-F238E27FC236}">
                <a16:creationId xmlns:a16="http://schemas.microsoft.com/office/drawing/2014/main" id="{109C2142-ABF0-D369-A46C-8B84E512E8A6}"/>
              </a:ext>
            </a:extLst>
          </p:cNvPr>
          <p:cNvSpPr txBox="1"/>
          <p:nvPr/>
        </p:nvSpPr>
        <p:spPr>
          <a:xfrm>
            <a:off x="8579952" y="3117273"/>
            <a:ext cx="1325500" cy="369332"/>
          </a:xfrm>
          <a:prstGeom prst="rect">
            <a:avLst/>
          </a:prstGeom>
          <a:noFill/>
          <a:ln>
            <a:solidFill>
              <a:schemeClr val="tx1"/>
            </a:solidFill>
          </a:ln>
        </p:spPr>
        <p:txBody>
          <a:bodyPr wrap="square" rtlCol="0">
            <a:spAutoFit/>
          </a:bodyPr>
          <a:lstStyle/>
          <a:p>
            <a:r>
              <a:rPr lang="en-US" dirty="0"/>
              <a:t>Use It Up!</a:t>
            </a:r>
            <a:endParaRPr lang="en-AU" dirty="0"/>
          </a:p>
        </p:txBody>
      </p:sp>
      <p:sp>
        <p:nvSpPr>
          <p:cNvPr id="23" name="TextBox 22">
            <a:extLst>
              <a:ext uri="{FF2B5EF4-FFF2-40B4-BE49-F238E27FC236}">
                <a16:creationId xmlns:a16="http://schemas.microsoft.com/office/drawing/2014/main" id="{5B4285D9-EF81-C9BE-C536-C7DFAF83BD45}"/>
              </a:ext>
            </a:extLst>
          </p:cNvPr>
          <p:cNvSpPr txBox="1"/>
          <p:nvPr/>
        </p:nvSpPr>
        <p:spPr>
          <a:xfrm>
            <a:off x="4967940" y="3369749"/>
            <a:ext cx="1521732" cy="369332"/>
          </a:xfrm>
          <a:prstGeom prst="rect">
            <a:avLst/>
          </a:prstGeom>
          <a:noFill/>
          <a:ln>
            <a:solidFill>
              <a:schemeClr val="tx2">
                <a:lumMod val="50000"/>
              </a:schemeClr>
            </a:solidFill>
          </a:ln>
        </p:spPr>
        <p:txBody>
          <a:bodyPr wrap="square" rtlCol="0">
            <a:spAutoFit/>
          </a:bodyPr>
          <a:lstStyle/>
          <a:p>
            <a:r>
              <a:rPr lang="en-US" dirty="0"/>
              <a:t>Worm farms.</a:t>
            </a:r>
            <a:endParaRPr lang="en-AU" dirty="0"/>
          </a:p>
        </p:txBody>
      </p:sp>
      <p:sp>
        <p:nvSpPr>
          <p:cNvPr id="26" name="TextBox 25">
            <a:extLst>
              <a:ext uri="{FF2B5EF4-FFF2-40B4-BE49-F238E27FC236}">
                <a16:creationId xmlns:a16="http://schemas.microsoft.com/office/drawing/2014/main" id="{F35F9BB7-B22D-367F-985B-F2ED796A23AA}"/>
              </a:ext>
            </a:extLst>
          </p:cNvPr>
          <p:cNvSpPr txBox="1"/>
          <p:nvPr/>
        </p:nvSpPr>
        <p:spPr>
          <a:xfrm>
            <a:off x="8229600" y="143531"/>
            <a:ext cx="1842655" cy="369332"/>
          </a:xfrm>
          <a:prstGeom prst="rect">
            <a:avLst/>
          </a:prstGeom>
          <a:noFill/>
          <a:ln>
            <a:solidFill>
              <a:schemeClr val="tx1"/>
            </a:solidFill>
          </a:ln>
        </p:spPr>
        <p:txBody>
          <a:bodyPr wrap="square" rtlCol="0">
            <a:spAutoFit/>
          </a:bodyPr>
          <a:lstStyle/>
          <a:p>
            <a:r>
              <a:rPr lang="en-US" dirty="0"/>
              <a:t>Pickling foods. </a:t>
            </a:r>
            <a:endParaRPr lang="en-AU" dirty="0"/>
          </a:p>
        </p:txBody>
      </p:sp>
      <p:sp>
        <p:nvSpPr>
          <p:cNvPr id="30" name="TextBox 29">
            <a:extLst>
              <a:ext uri="{FF2B5EF4-FFF2-40B4-BE49-F238E27FC236}">
                <a16:creationId xmlns:a16="http://schemas.microsoft.com/office/drawing/2014/main" id="{217F1F7E-0FA5-618C-7147-CA391AF0FC36}"/>
              </a:ext>
            </a:extLst>
          </p:cNvPr>
          <p:cNvSpPr txBox="1"/>
          <p:nvPr/>
        </p:nvSpPr>
        <p:spPr>
          <a:xfrm>
            <a:off x="4634299" y="143531"/>
            <a:ext cx="2189014" cy="369332"/>
          </a:xfrm>
          <a:prstGeom prst="rect">
            <a:avLst/>
          </a:prstGeom>
          <a:noFill/>
          <a:ln>
            <a:solidFill>
              <a:schemeClr val="tx1"/>
            </a:solidFill>
          </a:ln>
        </p:spPr>
        <p:txBody>
          <a:bodyPr wrap="square" rtlCol="0">
            <a:spAutoFit/>
          </a:bodyPr>
          <a:lstStyle/>
          <a:p>
            <a:r>
              <a:rPr lang="en-US" dirty="0"/>
              <a:t>Freezing leftovers. </a:t>
            </a:r>
            <a:endParaRPr lang="en-AU" dirty="0"/>
          </a:p>
        </p:txBody>
      </p:sp>
      <p:pic>
        <p:nvPicPr>
          <p:cNvPr id="31" name="Picture 30">
            <a:extLst>
              <a:ext uri="{FF2B5EF4-FFF2-40B4-BE49-F238E27FC236}">
                <a16:creationId xmlns:a16="http://schemas.microsoft.com/office/drawing/2014/main" id="{A8F8BB85-D446-0222-180F-4B6C5A40DEB4}"/>
              </a:ext>
            </a:extLst>
          </p:cNvPr>
          <p:cNvPicPr>
            <a:picLocks noChangeAspect="1"/>
          </p:cNvPicPr>
          <p:nvPr/>
        </p:nvPicPr>
        <p:blipFill>
          <a:blip r:embed="rId2"/>
          <a:stretch>
            <a:fillRect/>
          </a:stretch>
        </p:blipFill>
        <p:spPr>
          <a:xfrm>
            <a:off x="8579952" y="4190637"/>
            <a:ext cx="2234992" cy="2234992"/>
          </a:xfrm>
          <a:prstGeom prst="rect">
            <a:avLst/>
          </a:prstGeom>
        </p:spPr>
      </p:pic>
      <p:pic>
        <p:nvPicPr>
          <p:cNvPr id="32" name="Picture 31">
            <a:extLst>
              <a:ext uri="{FF2B5EF4-FFF2-40B4-BE49-F238E27FC236}">
                <a16:creationId xmlns:a16="http://schemas.microsoft.com/office/drawing/2014/main" id="{9ED6F0B0-F5A4-532B-AC98-4B620CEC81F8}"/>
              </a:ext>
            </a:extLst>
          </p:cNvPr>
          <p:cNvPicPr>
            <a:picLocks noChangeAspect="1"/>
          </p:cNvPicPr>
          <p:nvPr/>
        </p:nvPicPr>
        <p:blipFill>
          <a:blip r:embed="rId3"/>
          <a:stretch>
            <a:fillRect/>
          </a:stretch>
        </p:blipFill>
        <p:spPr>
          <a:xfrm>
            <a:off x="370175" y="4131791"/>
            <a:ext cx="2238375" cy="2238375"/>
          </a:xfrm>
          <a:prstGeom prst="rect">
            <a:avLst/>
          </a:prstGeom>
        </p:spPr>
      </p:pic>
      <p:pic>
        <p:nvPicPr>
          <p:cNvPr id="33" name="Picture 32">
            <a:extLst>
              <a:ext uri="{FF2B5EF4-FFF2-40B4-BE49-F238E27FC236}">
                <a16:creationId xmlns:a16="http://schemas.microsoft.com/office/drawing/2014/main" id="{7C07E4B8-621D-B606-53F7-0CE20D6625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118" b="94093" l="1477" r="97046">
                        <a14:foregroundMark x1="9283" y1="72785" x2="9283" y2="62236"/>
                        <a14:foregroundMark x1="9283" y1="62236" x2="27848" y2="32068"/>
                        <a14:foregroundMark x1="17089" y1="37553" x2="10338" y2="52110"/>
                        <a14:foregroundMark x1="10338" y1="52110" x2="10127" y2="51688"/>
                        <a14:foregroundMark x1="16878" y1="55274" x2="10127" y2="44515"/>
                        <a14:foregroundMark x1="10127" y1="44515" x2="14557" y2="33755"/>
                        <a14:foregroundMark x1="14557" y1="33755" x2="24473" y2="31646"/>
                        <a14:foregroundMark x1="33333" y1="30802" x2="14135" y2="31646"/>
                        <a14:foregroundMark x1="10127" y1="49578" x2="2892" y2="71636"/>
                        <a14:foregroundMark x1="6255" y1="76994" x2="8228" y2="77426"/>
                        <a14:foregroundMark x1="34599" y1="74051" x2="20886" y2="62658"/>
                        <a14:foregroundMark x1="20886" y1="62658" x2="18776" y2="55696"/>
                        <a14:foregroundMark x1="41139" y1="88186" x2="62869" y2="90717"/>
                        <a14:foregroundMark x1="89241" y1="83333" x2="92616" y2="65190"/>
                        <a14:foregroundMark x1="92616" y1="65190" x2="91350" y2="59916"/>
                        <a14:foregroundMark x1="77848" y1="70675" x2="97468" y2="69831"/>
                        <a14:foregroundMark x1="95992" y1="67932" x2="95992" y2="67932"/>
                        <a14:foregroundMark x1="40506" y1="6329" x2="64979" y2="8439"/>
                        <a14:foregroundMark x1="14135" y1="60338" x2="22152" y2="53797"/>
                        <a14:foregroundMark x1="7384" y1="66667" x2="6751" y2="61814"/>
                        <a14:foregroundMark x1="10338" y1="42194" x2="11603" y2="37553"/>
                        <a14:foregroundMark x1="70253" y1="90295" x2="58228" y2="94093"/>
                        <a14:foregroundMark x1="58228" y1="94093" x2="48523" y2="92194"/>
                        <a14:backgroundMark x1="4008" y1="71941" x2="4008" y2="71941"/>
                        <a14:backgroundMark x1="2743" y1="74684" x2="4008" y2="68776"/>
                        <a14:backgroundMark x1="3586" y1="75949" x2="2954" y2="67089"/>
                        <a14:backgroundMark x1="1477" y1="71941" x2="2954" y2="78692"/>
                        <a14:backgroundMark x1="2954" y1="71730" x2="4219" y2="64557"/>
                        <a14:backgroundMark x1="4008" y1="69409" x2="5485" y2="65190"/>
                      </a14:backgroundRemoval>
                    </a14:imgEffect>
                  </a14:imgLayer>
                </a14:imgProps>
              </a:ext>
            </a:extLst>
          </a:blip>
          <a:stretch>
            <a:fillRect/>
          </a:stretch>
        </p:blipFill>
        <p:spPr>
          <a:xfrm>
            <a:off x="4426911" y="691076"/>
            <a:ext cx="2603790" cy="2419284"/>
          </a:xfrm>
          <a:prstGeom prst="rect">
            <a:avLst/>
          </a:prstGeom>
        </p:spPr>
      </p:pic>
      <p:pic>
        <p:nvPicPr>
          <p:cNvPr id="34" name="Picture 33">
            <a:extLst>
              <a:ext uri="{FF2B5EF4-FFF2-40B4-BE49-F238E27FC236}">
                <a16:creationId xmlns:a16="http://schemas.microsoft.com/office/drawing/2014/main" id="{62A4C281-462A-281D-562B-74F1E28A3DB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118" b="89873" l="9916" r="89873">
                        <a14:foregroundMark x1="68143" y1="12658" x2="72363" y2="40928"/>
                        <a14:foregroundMark x1="64979" y1="7173" x2="80169" y2="6118"/>
                        <a14:foregroundMark x1="80169" y1="6118" x2="80591" y2="6329"/>
                        <a14:backgroundMark x1="18987" y1="19198" x2="33755" y2="46414"/>
                        <a14:backgroundMark x1="31224" y1="28059" x2="25949" y2="18565"/>
                        <a14:backgroundMark x1="25949" y1="18565" x2="33544" y2="37553"/>
                        <a14:backgroundMark x1="33544" y1="37553" x2="24684" y2="30802"/>
                        <a14:backgroundMark x1="24684" y1="30802" x2="22996" y2="24684"/>
                        <a14:backgroundMark x1="31224" y1="18776" x2="43460" y2="48101"/>
                        <a14:backgroundMark x1="14979" y1="27848" x2="26582" y2="51899"/>
                        <a14:backgroundMark x1="36498" y1="14346" x2="36498" y2="42405"/>
                        <a14:backgroundMark x1="23840" y1="16667" x2="13713" y2="16667"/>
                        <a14:backgroundMark x1="42616" y1="27848" x2="37342" y2="16456"/>
                      </a14:backgroundRemoval>
                    </a14:imgEffect>
                  </a14:imgLayer>
                </a14:imgProps>
              </a:ext>
            </a:extLst>
          </a:blip>
          <a:stretch>
            <a:fillRect/>
          </a:stretch>
        </p:blipFill>
        <p:spPr>
          <a:xfrm>
            <a:off x="6210991" y="691076"/>
            <a:ext cx="4037217" cy="4037217"/>
          </a:xfrm>
          <a:prstGeom prst="rect">
            <a:avLst/>
          </a:prstGeom>
        </p:spPr>
      </p:pic>
      <p:pic>
        <p:nvPicPr>
          <p:cNvPr id="35" name="Picture 34">
            <a:extLst>
              <a:ext uri="{FF2B5EF4-FFF2-40B4-BE49-F238E27FC236}">
                <a16:creationId xmlns:a16="http://schemas.microsoft.com/office/drawing/2014/main" id="{87C08EB6-F8BC-65FD-5AF9-16481E92A164}"/>
              </a:ext>
            </a:extLst>
          </p:cNvPr>
          <p:cNvPicPr>
            <a:picLocks noChangeAspect="1"/>
          </p:cNvPicPr>
          <p:nvPr/>
        </p:nvPicPr>
        <p:blipFill>
          <a:blip r:embed="rId8"/>
          <a:stretch>
            <a:fillRect/>
          </a:stretch>
        </p:blipFill>
        <p:spPr>
          <a:xfrm>
            <a:off x="5179992" y="4350385"/>
            <a:ext cx="1671947" cy="1554749"/>
          </a:xfrm>
          <a:prstGeom prst="rect">
            <a:avLst/>
          </a:prstGeom>
        </p:spPr>
      </p:pic>
      <p:sp>
        <p:nvSpPr>
          <p:cNvPr id="2" name="TextBox 1">
            <a:extLst>
              <a:ext uri="{FF2B5EF4-FFF2-40B4-BE49-F238E27FC236}">
                <a16:creationId xmlns:a16="http://schemas.microsoft.com/office/drawing/2014/main" id="{699FE2C1-CC9C-4A64-786F-35FE13587312}"/>
              </a:ext>
            </a:extLst>
          </p:cNvPr>
          <p:cNvSpPr txBox="1"/>
          <p:nvPr/>
        </p:nvSpPr>
        <p:spPr>
          <a:xfrm>
            <a:off x="138545" y="143531"/>
            <a:ext cx="4495754" cy="2862322"/>
          </a:xfrm>
          <a:prstGeom prst="rect">
            <a:avLst/>
          </a:prstGeom>
          <a:noFill/>
        </p:spPr>
        <p:txBody>
          <a:bodyPr wrap="square" rtlCol="0">
            <a:spAutoFit/>
          </a:bodyPr>
          <a:lstStyle/>
          <a:p>
            <a:r>
              <a:rPr lang="en-US" dirty="0"/>
              <a:t>Food waste is preventable! So why don’t we all do something? With the power of individual choice, let us all create a future where we don’t have to worry about global warming. Where we don’t have to throw out any perfectly good foods! Create a new future. </a:t>
            </a:r>
          </a:p>
          <a:p>
            <a:endParaRPr lang="en-US" dirty="0"/>
          </a:p>
          <a:p>
            <a:r>
              <a:rPr lang="en-US" dirty="0"/>
              <a:t>Here is a brief breakdown of the solutions in this power point. </a:t>
            </a:r>
            <a:endParaRPr lang="en-AU" dirty="0"/>
          </a:p>
        </p:txBody>
      </p:sp>
    </p:spTree>
    <p:extLst>
      <p:ext uri="{BB962C8B-B14F-4D97-AF65-F5344CB8AC3E}">
        <p14:creationId xmlns:p14="http://schemas.microsoft.com/office/powerpoint/2010/main" val="422197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553AC74-FA8F-4A83-A1AF-876D9EBE6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1116D30-DAD1-B7E1-6A47-C2E1B6DF4A5C}"/>
              </a:ext>
            </a:extLst>
          </p:cNvPr>
          <p:cNvSpPr txBox="1"/>
          <p:nvPr/>
        </p:nvSpPr>
        <p:spPr>
          <a:xfrm>
            <a:off x="472124" y="3895589"/>
            <a:ext cx="5424141" cy="2377440"/>
          </a:xfrm>
          <a:prstGeom prst="rect">
            <a:avLst/>
          </a:prstGeom>
        </p:spPr>
        <p:txBody>
          <a:bodyPr vert="horz" lIns="91440" tIns="45720" rIns="91440" bIns="45720" rtlCol="0" anchor="ctr">
            <a:normAutofit/>
          </a:bodyPr>
          <a:lstStyle/>
          <a:p>
            <a:pPr>
              <a:spcBef>
                <a:spcPct val="0"/>
              </a:spcBef>
              <a:spcAft>
                <a:spcPts val="600"/>
              </a:spcAft>
            </a:pPr>
            <a:r>
              <a:rPr lang="en-US" sz="4400" kern="1200" dirty="0">
                <a:solidFill>
                  <a:schemeClr val="tx1"/>
                </a:solidFill>
                <a:latin typeface="+mj-lt"/>
                <a:ea typeface="+mj-ea"/>
                <a:cs typeface="+mj-cs"/>
              </a:rPr>
              <a:t>Education In The FEAST Program!</a:t>
            </a:r>
          </a:p>
        </p:txBody>
      </p:sp>
      <p:sp>
        <p:nvSpPr>
          <p:cNvPr id="3" name="TextBox 2">
            <a:extLst>
              <a:ext uri="{FF2B5EF4-FFF2-40B4-BE49-F238E27FC236}">
                <a16:creationId xmlns:a16="http://schemas.microsoft.com/office/drawing/2014/main" id="{E149BE79-BCF6-4D05-28D6-5F60329689F1}"/>
              </a:ext>
            </a:extLst>
          </p:cNvPr>
          <p:cNvSpPr txBox="1"/>
          <p:nvPr/>
        </p:nvSpPr>
        <p:spPr>
          <a:xfrm>
            <a:off x="6511636" y="3117274"/>
            <a:ext cx="4911256" cy="2437075"/>
          </a:xfrm>
          <a:prstGeom prst="rect">
            <a:avLst/>
          </a:prstGeom>
        </p:spPr>
        <p:txBody>
          <a:bodyPr vert="horz" lIns="91440" tIns="45720" rIns="91440" bIns="45720" rtlCol="0" anchor="ctr">
            <a:noAutofit/>
          </a:bodyPr>
          <a:lstStyle/>
          <a:p>
            <a:pPr>
              <a:spcAft>
                <a:spcPts val="600"/>
              </a:spcAft>
              <a:buClr>
                <a:schemeClr val="accent5"/>
              </a:buClr>
            </a:pPr>
            <a:r>
              <a:rPr lang="en-US" dirty="0"/>
              <a:t>-Teaching OzHarvest in school teaches unaware children of the benefits of using methods like composting or pickling so we can save our ozone from the dangers of food waste. </a:t>
            </a:r>
          </a:p>
          <a:p>
            <a:pPr>
              <a:spcAft>
                <a:spcPts val="600"/>
              </a:spcAft>
              <a:buClr>
                <a:schemeClr val="accent5"/>
              </a:buClr>
            </a:pPr>
            <a:r>
              <a:rPr lang="en-US" dirty="0"/>
              <a:t>-Food waste is a common thing throughout the economy. But when you throw it out, do you realize the impact you're making a dint in the problem? You can have so many better solutions! </a:t>
            </a:r>
          </a:p>
          <a:p>
            <a:pPr>
              <a:spcAft>
                <a:spcPts val="600"/>
              </a:spcAft>
              <a:buClr>
                <a:schemeClr val="accent5"/>
              </a:buClr>
            </a:pPr>
            <a:r>
              <a:rPr lang="en-US" dirty="0"/>
              <a:t>-This is a great way to encourage people that there's better ways to manage food waste!</a:t>
            </a:r>
          </a:p>
          <a:p>
            <a:pPr>
              <a:spcAft>
                <a:spcPts val="600"/>
              </a:spcAft>
              <a:buClr>
                <a:schemeClr val="accent5"/>
              </a:buClr>
            </a:pPr>
            <a:r>
              <a:rPr lang="en-US" dirty="0"/>
              <a:t>Future generations can clean up the mess we made and help it from happening again. </a:t>
            </a:r>
          </a:p>
        </p:txBody>
      </p:sp>
      <p:pic>
        <p:nvPicPr>
          <p:cNvPr id="5" name="Picture 4" descr="Different types of vegetables">
            <a:extLst>
              <a:ext uri="{FF2B5EF4-FFF2-40B4-BE49-F238E27FC236}">
                <a16:creationId xmlns:a16="http://schemas.microsoft.com/office/drawing/2014/main" id="{3BF4E828-0889-8C70-4F77-3CF8DC30466E}"/>
              </a:ext>
            </a:extLst>
          </p:cNvPr>
          <p:cNvPicPr>
            <a:picLocks noChangeAspect="1"/>
          </p:cNvPicPr>
          <p:nvPr/>
        </p:nvPicPr>
        <p:blipFill rotWithShape="1">
          <a:blip r:embed="rId2"/>
          <a:srcRect t="10568" r="-2" b="5358"/>
          <a:stretch/>
        </p:blipFill>
        <p:spPr>
          <a:xfrm rot="10800000">
            <a:off x="-3050" y="0"/>
            <a:ext cx="5899315" cy="3310618"/>
          </a:xfrm>
          <a:custGeom>
            <a:avLst/>
            <a:gdLst/>
            <a:ahLst/>
            <a:cxnLst/>
            <a:rect l="l" t="t" r="r" b="b"/>
            <a:pathLst>
              <a:path w="4850830" h="2722222">
                <a:moveTo>
                  <a:pt x="1056187" y="193875"/>
                </a:moveTo>
                <a:cubicBezTo>
                  <a:pt x="1242761" y="193875"/>
                  <a:pt x="1394009" y="345123"/>
                  <a:pt x="1394009" y="531697"/>
                </a:cubicBezTo>
                <a:cubicBezTo>
                  <a:pt x="1394009" y="718271"/>
                  <a:pt x="1242761" y="869519"/>
                  <a:pt x="1056187" y="869519"/>
                </a:cubicBezTo>
                <a:cubicBezTo>
                  <a:pt x="869614" y="869519"/>
                  <a:pt x="718366" y="718271"/>
                  <a:pt x="718366" y="531697"/>
                </a:cubicBezTo>
                <a:cubicBezTo>
                  <a:pt x="718366" y="345123"/>
                  <a:pt x="869614" y="193875"/>
                  <a:pt x="1056187" y="193875"/>
                </a:cubicBezTo>
                <a:close/>
                <a:moveTo>
                  <a:pt x="4605308" y="20115"/>
                </a:moveTo>
                <a:cubicBezTo>
                  <a:pt x="4633496" y="20842"/>
                  <a:pt x="4662364" y="24209"/>
                  <a:pt x="4692032" y="30588"/>
                </a:cubicBezTo>
                <a:cubicBezTo>
                  <a:pt x="4728644" y="38475"/>
                  <a:pt x="4764337" y="50580"/>
                  <a:pt x="4798864" y="66300"/>
                </a:cubicBezTo>
                <a:lnTo>
                  <a:pt x="4850830" y="96175"/>
                </a:lnTo>
                <a:lnTo>
                  <a:pt x="4850830" y="2722222"/>
                </a:lnTo>
                <a:lnTo>
                  <a:pt x="526454" y="2722222"/>
                </a:lnTo>
                <a:lnTo>
                  <a:pt x="523632" y="2713577"/>
                </a:lnTo>
                <a:cubicBezTo>
                  <a:pt x="403183" y="2425404"/>
                  <a:pt x="-12552" y="2219342"/>
                  <a:pt x="292" y="1807517"/>
                </a:cubicBezTo>
                <a:cubicBezTo>
                  <a:pt x="9155" y="1532425"/>
                  <a:pt x="205901" y="1247889"/>
                  <a:pt x="446118" y="1141158"/>
                </a:cubicBezTo>
                <a:cubicBezTo>
                  <a:pt x="814587" y="977743"/>
                  <a:pt x="1091883" y="1317256"/>
                  <a:pt x="1399058" y="1144546"/>
                </a:cubicBezTo>
                <a:cubicBezTo>
                  <a:pt x="1653956" y="1001226"/>
                  <a:pt x="1614460" y="616746"/>
                  <a:pt x="1919143" y="334305"/>
                </a:cubicBezTo>
                <a:cubicBezTo>
                  <a:pt x="2146890" y="123117"/>
                  <a:pt x="2398212" y="140179"/>
                  <a:pt x="2680066" y="173053"/>
                </a:cubicBezTo>
                <a:cubicBezTo>
                  <a:pt x="3060904" y="217628"/>
                  <a:pt x="3070600" y="462675"/>
                  <a:pt x="3394107" y="512336"/>
                </a:cubicBezTo>
                <a:cubicBezTo>
                  <a:pt x="3912761" y="592039"/>
                  <a:pt x="4182490" y="9193"/>
                  <a:pt x="4605308" y="20115"/>
                </a:cubicBezTo>
                <a:close/>
                <a:moveTo>
                  <a:pt x="3494767" y="0"/>
                </a:moveTo>
                <a:cubicBezTo>
                  <a:pt x="3601841" y="0"/>
                  <a:pt x="3688642" y="86801"/>
                  <a:pt x="3688642" y="193875"/>
                </a:cubicBezTo>
                <a:cubicBezTo>
                  <a:pt x="3688642" y="300950"/>
                  <a:pt x="3601841" y="387751"/>
                  <a:pt x="3494767" y="387751"/>
                </a:cubicBezTo>
                <a:cubicBezTo>
                  <a:pt x="3387693" y="387751"/>
                  <a:pt x="3300892" y="300950"/>
                  <a:pt x="3300892" y="193875"/>
                </a:cubicBezTo>
                <a:cubicBezTo>
                  <a:pt x="3300892" y="86801"/>
                  <a:pt x="3387693" y="0"/>
                  <a:pt x="3494767" y="0"/>
                </a:cubicBezTo>
                <a:close/>
              </a:path>
            </a:pathLst>
          </a:custGeom>
        </p:spPr>
      </p:pic>
      <p:sp>
        <p:nvSpPr>
          <p:cNvPr id="6" name="TextBox 5">
            <a:extLst>
              <a:ext uri="{FF2B5EF4-FFF2-40B4-BE49-F238E27FC236}">
                <a16:creationId xmlns:a16="http://schemas.microsoft.com/office/drawing/2014/main" id="{ED4739B2-8EF8-8944-8633-87EF6CC2B069}"/>
              </a:ext>
            </a:extLst>
          </p:cNvPr>
          <p:cNvSpPr txBox="1"/>
          <p:nvPr/>
        </p:nvSpPr>
        <p:spPr>
          <a:xfrm>
            <a:off x="6511636" y="484909"/>
            <a:ext cx="5140037" cy="1754326"/>
          </a:xfrm>
          <a:prstGeom prst="rect">
            <a:avLst/>
          </a:prstGeom>
          <a:noFill/>
        </p:spPr>
        <p:txBody>
          <a:bodyPr wrap="square" rtlCol="0">
            <a:spAutoFit/>
          </a:bodyPr>
          <a:lstStyle/>
          <a:p>
            <a:r>
              <a:rPr lang="en-AU" dirty="0"/>
              <a:t>What is FEAST? </a:t>
            </a:r>
          </a:p>
          <a:p>
            <a:r>
              <a:rPr lang="en-AU" dirty="0"/>
              <a:t>Feast is an Australian wide program fighting to reduce the amount of food waste Aussies are creating. Implementing this in schools is a great way to teach kids about the importance of FEAST and how food waste can be prevented. </a:t>
            </a:r>
          </a:p>
        </p:txBody>
      </p:sp>
    </p:spTree>
    <p:extLst>
      <p:ext uri="{BB962C8B-B14F-4D97-AF65-F5344CB8AC3E}">
        <p14:creationId xmlns:p14="http://schemas.microsoft.com/office/powerpoint/2010/main" val="219287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Freeform: Shape 2058">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6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2D7B8C8D-303A-4A32-9B89-7D0C614A9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9BD0DE-2CF9-48F6-41E8-9E6D20DD356B}"/>
              </a:ext>
            </a:extLst>
          </p:cNvPr>
          <p:cNvSpPr txBox="1"/>
          <p:nvPr/>
        </p:nvSpPr>
        <p:spPr>
          <a:xfrm>
            <a:off x="609600" y="557784"/>
            <a:ext cx="6110177" cy="1325563"/>
          </a:xfrm>
          <a:prstGeom prst="rect">
            <a:avLst/>
          </a:prstGeom>
        </p:spPr>
        <p:txBody>
          <a:bodyPr vert="horz" lIns="91440" tIns="45720" rIns="91440" bIns="45720" rtlCol="0" anchor="b">
            <a:normAutofit/>
          </a:bodyPr>
          <a:lstStyle/>
          <a:p>
            <a:pPr>
              <a:spcBef>
                <a:spcPct val="0"/>
              </a:spcBef>
              <a:spcAft>
                <a:spcPts val="600"/>
              </a:spcAft>
            </a:pPr>
            <a:r>
              <a:rPr lang="en-US" sz="4400" kern="1200">
                <a:solidFill>
                  <a:schemeClr val="tx1"/>
                </a:solidFill>
                <a:latin typeface="+mj-lt"/>
                <a:ea typeface="+mj-ea"/>
                <a:cs typeface="+mj-cs"/>
              </a:rPr>
              <a:t>Use It Up!</a:t>
            </a:r>
          </a:p>
        </p:txBody>
      </p:sp>
      <p:sp>
        <p:nvSpPr>
          <p:cNvPr id="3" name="TextBox 2">
            <a:extLst>
              <a:ext uri="{FF2B5EF4-FFF2-40B4-BE49-F238E27FC236}">
                <a16:creationId xmlns:a16="http://schemas.microsoft.com/office/drawing/2014/main" id="{7C62A9E4-1ECE-B7E9-4BED-F72B0090A152}"/>
              </a:ext>
            </a:extLst>
          </p:cNvPr>
          <p:cNvSpPr txBox="1"/>
          <p:nvPr/>
        </p:nvSpPr>
        <p:spPr>
          <a:xfrm>
            <a:off x="609600" y="2270508"/>
            <a:ext cx="5700789" cy="3039007"/>
          </a:xfrm>
          <a:prstGeom prst="rect">
            <a:avLst/>
          </a:prstGeom>
        </p:spPr>
        <p:txBody>
          <a:bodyPr vert="horz" lIns="91440" tIns="45720" rIns="91440" bIns="45720" rtlCol="0">
            <a:noAutofit/>
          </a:bodyPr>
          <a:lstStyle/>
          <a:p>
            <a:pPr>
              <a:lnSpc>
                <a:spcPct val="110000"/>
              </a:lnSpc>
              <a:spcAft>
                <a:spcPts val="600"/>
              </a:spcAft>
              <a:buClr>
                <a:schemeClr val="accent5"/>
              </a:buClr>
            </a:pPr>
            <a:r>
              <a:rPr lang="en-US" sz="2000" dirty="0"/>
              <a:t>Use it up is a strategy used by OzHarvest to promote food waste. It is telling us to use what we have and use only what we need.  If you use it up, your reducing food waste and greenhouse gases in the air, meaning your saving the world and ozone layer!</a:t>
            </a:r>
          </a:p>
          <a:p>
            <a:pPr>
              <a:lnSpc>
                <a:spcPct val="110000"/>
              </a:lnSpc>
              <a:spcAft>
                <a:spcPts val="600"/>
              </a:spcAft>
              <a:buClr>
                <a:schemeClr val="accent5"/>
              </a:buClr>
            </a:pPr>
            <a:r>
              <a:rPr lang="en-US" sz="2000" dirty="0"/>
              <a:t>How about try to make some recipes with some sad crisper vegetables? Or give a vegetable brownie a chance! Try to label your foods correctly. Use some OzHarvest tape to mark foods you need to eat now, save for later or even freeze your foods!</a:t>
            </a:r>
          </a:p>
        </p:txBody>
      </p:sp>
      <p:pic>
        <p:nvPicPr>
          <p:cNvPr id="2050" name="Picture 2" descr="Use It Up Recipes | OzHarvest | Recipes to Fight Food Waste at home">
            <a:extLst>
              <a:ext uri="{FF2B5EF4-FFF2-40B4-BE49-F238E27FC236}">
                <a16:creationId xmlns:a16="http://schemas.microsoft.com/office/drawing/2014/main" id="{8F7BEF5B-D574-88FD-7283-7828C90C7D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90" r="-3" b="14655"/>
          <a:stretch/>
        </p:blipFill>
        <p:spPr bwMode="auto">
          <a:xfrm>
            <a:off x="7331853" y="10"/>
            <a:ext cx="4860147" cy="3428990"/>
          </a:xfrm>
          <a:custGeom>
            <a:avLst/>
            <a:gdLst/>
            <a:ahLst/>
            <a:cxnLst/>
            <a:rect l="l" t="t" r="r" b="b"/>
            <a:pathLst>
              <a:path w="4860147" h="3429000">
                <a:moveTo>
                  <a:pt x="268805" y="1822824"/>
                </a:moveTo>
                <a:cubicBezTo>
                  <a:pt x="412387" y="1822824"/>
                  <a:pt x="528781" y="1939219"/>
                  <a:pt x="528781" y="2082800"/>
                </a:cubicBezTo>
                <a:cubicBezTo>
                  <a:pt x="528781" y="2226381"/>
                  <a:pt x="412387" y="2342776"/>
                  <a:pt x="268805" y="2342776"/>
                </a:cubicBezTo>
                <a:cubicBezTo>
                  <a:pt x="125225" y="2342776"/>
                  <a:pt x="8829" y="2226381"/>
                  <a:pt x="8829" y="2082800"/>
                </a:cubicBezTo>
                <a:cubicBezTo>
                  <a:pt x="8829" y="1939219"/>
                  <a:pt x="125225" y="1822824"/>
                  <a:pt x="268805" y="1822824"/>
                </a:cubicBezTo>
                <a:close/>
                <a:moveTo>
                  <a:pt x="311623" y="1354515"/>
                </a:moveTo>
                <a:cubicBezTo>
                  <a:pt x="403243" y="1354515"/>
                  <a:pt x="477514" y="1428787"/>
                  <a:pt x="477514" y="1520407"/>
                </a:cubicBezTo>
                <a:cubicBezTo>
                  <a:pt x="477514" y="1612027"/>
                  <a:pt x="403243" y="1686299"/>
                  <a:pt x="311623" y="1686299"/>
                </a:cubicBezTo>
                <a:cubicBezTo>
                  <a:pt x="220002" y="1686299"/>
                  <a:pt x="145730" y="1612027"/>
                  <a:pt x="145730" y="1520407"/>
                </a:cubicBezTo>
                <a:cubicBezTo>
                  <a:pt x="145730" y="1428787"/>
                  <a:pt x="220002" y="1354515"/>
                  <a:pt x="311623" y="1354515"/>
                </a:cubicBezTo>
                <a:close/>
                <a:moveTo>
                  <a:pt x="541218" y="0"/>
                </a:moveTo>
                <a:lnTo>
                  <a:pt x="833582" y="0"/>
                </a:lnTo>
                <a:lnTo>
                  <a:pt x="2382626" y="0"/>
                </a:lnTo>
                <a:lnTo>
                  <a:pt x="2747580" y="0"/>
                </a:lnTo>
                <a:lnTo>
                  <a:pt x="3950670" y="0"/>
                </a:lnTo>
                <a:lnTo>
                  <a:pt x="4706476" y="0"/>
                </a:lnTo>
                <a:lnTo>
                  <a:pt x="4860147" y="0"/>
                </a:lnTo>
                <a:lnTo>
                  <a:pt x="4860147" y="3429000"/>
                </a:lnTo>
                <a:lnTo>
                  <a:pt x="0" y="3429000"/>
                </a:lnTo>
                <a:lnTo>
                  <a:pt x="10355" y="3365199"/>
                </a:lnTo>
                <a:cubicBezTo>
                  <a:pt x="48015" y="3197951"/>
                  <a:pt x="123724" y="3038692"/>
                  <a:pt x="207457" y="2872062"/>
                </a:cubicBezTo>
                <a:cubicBezTo>
                  <a:pt x="262517" y="2763073"/>
                  <a:pt x="320349" y="2687655"/>
                  <a:pt x="379893" y="2630331"/>
                </a:cubicBezTo>
                <a:cubicBezTo>
                  <a:pt x="382617" y="2627394"/>
                  <a:pt x="385645" y="2624417"/>
                  <a:pt x="389084" y="2621388"/>
                </a:cubicBezTo>
                <a:cubicBezTo>
                  <a:pt x="945661" y="2128752"/>
                  <a:pt x="557531" y="1213511"/>
                  <a:pt x="465879" y="1018429"/>
                </a:cubicBezTo>
                <a:cubicBezTo>
                  <a:pt x="458750" y="1006625"/>
                  <a:pt x="452689" y="994267"/>
                  <a:pt x="447771" y="981453"/>
                </a:cubicBezTo>
                <a:cubicBezTo>
                  <a:pt x="313042" y="605203"/>
                  <a:pt x="284127" y="265828"/>
                  <a:pt x="512399" y="26006"/>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Use It Up Recipes | OzHarvest | Recipes to Fight Food Waste at home">
            <a:extLst>
              <a:ext uri="{FF2B5EF4-FFF2-40B4-BE49-F238E27FC236}">
                <a16:creationId xmlns:a16="http://schemas.microsoft.com/office/drawing/2014/main" id="{526F4266-AECF-2A1C-A2C2-B7B8D80C5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9659"/>
          <a:stretch/>
        </p:blipFill>
        <p:spPr bwMode="auto">
          <a:xfrm>
            <a:off x="7317115" y="3429000"/>
            <a:ext cx="4874885" cy="3429000"/>
          </a:xfrm>
          <a:custGeom>
            <a:avLst/>
            <a:gdLst/>
            <a:ahLst/>
            <a:cxnLst/>
            <a:rect l="l" t="t" r="r" b="b"/>
            <a:pathLst>
              <a:path w="4874885" h="3429000">
                <a:moveTo>
                  <a:pt x="342131" y="1329720"/>
                </a:moveTo>
                <a:cubicBezTo>
                  <a:pt x="518068" y="1329720"/>
                  <a:pt x="660693" y="1472346"/>
                  <a:pt x="660693" y="1648283"/>
                </a:cubicBezTo>
                <a:cubicBezTo>
                  <a:pt x="660693" y="1824220"/>
                  <a:pt x="518068" y="1966846"/>
                  <a:pt x="342131" y="1966846"/>
                </a:cubicBezTo>
                <a:cubicBezTo>
                  <a:pt x="166194" y="1966846"/>
                  <a:pt x="23567" y="1824220"/>
                  <a:pt x="23567" y="1648283"/>
                </a:cubicBezTo>
                <a:cubicBezTo>
                  <a:pt x="23567" y="1472346"/>
                  <a:pt x="166194" y="1329720"/>
                  <a:pt x="342131" y="1329720"/>
                </a:cubicBezTo>
                <a:close/>
                <a:moveTo>
                  <a:pt x="14738" y="0"/>
                </a:moveTo>
                <a:lnTo>
                  <a:pt x="4874885" y="0"/>
                </a:lnTo>
                <a:lnTo>
                  <a:pt x="4874885" y="3429000"/>
                </a:lnTo>
                <a:lnTo>
                  <a:pt x="580539" y="3429000"/>
                </a:lnTo>
                <a:lnTo>
                  <a:pt x="548777" y="3393217"/>
                </a:lnTo>
                <a:cubicBezTo>
                  <a:pt x="402964" y="3206564"/>
                  <a:pt x="308389" y="2967571"/>
                  <a:pt x="301088" y="2744809"/>
                </a:cubicBezTo>
                <a:cubicBezTo>
                  <a:pt x="283493" y="2198815"/>
                  <a:pt x="800250" y="2035406"/>
                  <a:pt x="744084" y="1560172"/>
                </a:cubicBezTo>
                <a:cubicBezTo>
                  <a:pt x="697796" y="1165597"/>
                  <a:pt x="239340" y="1008363"/>
                  <a:pt x="56290" y="477274"/>
                </a:cubicBezTo>
                <a:cubicBezTo>
                  <a:pt x="4940" y="328333"/>
                  <a:pt x="-8117" y="192526"/>
                  <a:pt x="4452" y="6337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07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36FDAC-62EB-E74B-7AA3-E9653B81B874}"/>
              </a:ext>
            </a:extLst>
          </p:cNvPr>
          <p:cNvSpPr txBox="1"/>
          <p:nvPr/>
        </p:nvSpPr>
        <p:spPr>
          <a:xfrm>
            <a:off x="211015" y="191618"/>
            <a:ext cx="5359791" cy="584775"/>
          </a:xfrm>
          <a:prstGeom prst="rect">
            <a:avLst/>
          </a:prstGeom>
          <a:noFill/>
        </p:spPr>
        <p:txBody>
          <a:bodyPr wrap="square" rtlCol="0">
            <a:spAutoFit/>
          </a:bodyPr>
          <a:lstStyle/>
          <a:p>
            <a:r>
              <a:rPr lang="en-AU" sz="3200" dirty="0"/>
              <a:t>Maddy’s Magic Salad</a:t>
            </a:r>
          </a:p>
        </p:txBody>
      </p:sp>
      <p:sp>
        <p:nvSpPr>
          <p:cNvPr id="3" name="TextBox 2">
            <a:extLst>
              <a:ext uri="{FF2B5EF4-FFF2-40B4-BE49-F238E27FC236}">
                <a16:creationId xmlns:a16="http://schemas.microsoft.com/office/drawing/2014/main" id="{FD0EEA78-C390-117A-A564-F5D8B9D08714}"/>
              </a:ext>
            </a:extLst>
          </p:cNvPr>
          <p:cNvSpPr txBox="1"/>
          <p:nvPr/>
        </p:nvSpPr>
        <p:spPr>
          <a:xfrm>
            <a:off x="183306" y="928255"/>
            <a:ext cx="3491345" cy="3416320"/>
          </a:xfrm>
          <a:prstGeom prst="rect">
            <a:avLst/>
          </a:prstGeom>
          <a:noFill/>
        </p:spPr>
        <p:txBody>
          <a:bodyPr wrap="square" rtlCol="0">
            <a:spAutoFit/>
          </a:bodyPr>
          <a:lstStyle/>
          <a:p>
            <a:r>
              <a:rPr lang="en-AU" dirty="0"/>
              <a:t>-Avocado 1x ripe</a:t>
            </a:r>
          </a:p>
          <a:p>
            <a:r>
              <a:rPr lang="en-AU" dirty="0"/>
              <a:t>-Tomato 1x</a:t>
            </a:r>
          </a:p>
          <a:p>
            <a:r>
              <a:rPr lang="en-AU" dirty="0"/>
              <a:t>-Bread 1 quarter loaf </a:t>
            </a:r>
          </a:p>
          <a:p>
            <a:r>
              <a:rPr lang="en-AU" dirty="0"/>
              <a:t>-cheese 2 cups</a:t>
            </a:r>
          </a:p>
          <a:p>
            <a:r>
              <a:rPr lang="en-AU" dirty="0"/>
              <a:t>-Corn 2x cobs</a:t>
            </a:r>
          </a:p>
          <a:p>
            <a:r>
              <a:rPr lang="en-AU" dirty="0"/>
              <a:t>- 100g of lettuce</a:t>
            </a:r>
          </a:p>
          <a:p>
            <a:r>
              <a:rPr lang="en-AU" dirty="0"/>
              <a:t>-black beans 100g</a:t>
            </a:r>
          </a:p>
          <a:p>
            <a:r>
              <a:rPr lang="en-AU" dirty="0"/>
              <a:t>- red wine vinegar.</a:t>
            </a:r>
          </a:p>
          <a:p>
            <a:r>
              <a:rPr lang="en-AU" dirty="0"/>
              <a:t>-pepper/herbs of our choice.</a:t>
            </a:r>
          </a:p>
          <a:p>
            <a:r>
              <a:rPr lang="en-AU" dirty="0"/>
              <a:t>1/2 a teaspoon of caster sugar</a:t>
            </a:r>
          </a:p>
          <a:p>
            <a:r>
              <a:rPr lang="en-AU" dirty="0"/>
              <a:t>-1/2tbsp red wine vinegar</a:t>
            </a:r>
          </a:p>
          <a:p>
            <a:r>
              <a:rPr lang="en-AU" dirty="0"/>
              <a:t>-Optional; Greek yogurt</a:t>
            </a:r>
          </a:p>
        </p:txBody>
      </p:sp>
      <p:sp>
        <p:nvSpPr>
          <p:cNvPr id="4" name="TextBox 3">
            <a:extLst>
              <a:ext uri="{FF2B5EF4-FFF2-40B4-BE49-F238E27FC236}">
                <a16:creationId xmlns:a16="http://schemas.microsoft.com/office/drawing/2014/main" id="{F3C593A7-105D-9C04-A521-98D6328E4C65}"/>
              </a:ext>
            </a:extLst>
          </p:cNvPr>
          <p:cNvSpPr txBox="1"/>
          <p:nvPr/>
        </p:nvSpPr>
        <p:spPr>
          <a:xfrm>
            <a:off x="211015" y="4711880"/>
            <a:ext cx="3463636" cy="1754326"/>
          </a:xfrm>
          <a:prstGeom prst="rect">
            <a:avLst/>
          </a:prstGeom>
          <a:noFill/>
        </p:spPr>
        <p:txBody>
          <a:bodyPr wrap="square" rtlCol="0">
            <a:spAutoFit/>
          </a:bodyPr>
          <a:lstStyle/>
          <a:p>
            <a:r>
              <a:rPr lang="en-US" dirty="0"/>
              <a:t>-chopping board</a:t>
            </a:r>
          </a:p>
          <a:p>
            <a:r>
              <a:rPr lang="en-US" dirty="0"/>
              <a:t>-knife</a:t>
            </a:r>
          </a:p>
          <a:p>
            <a:r>
              <a:rPr lang="en-US" dirty="0"/>
              <a:t>-measuring cups AND spoons</a:t>
            </a:r>
          </a:p>
          <a:p>
            <a:r>
              <a:rPr lang="en-US" dirty="0"/>
              <a:t>-wooden/meatal spoon</a:t>
            </a:r>
          </a:p>
          <a:p>
            <a:r>
              <a:rPr lang="en-US" dirty="0"/>
              <a:t>-strainer</a:t>
            </a:r>
          </a:p>
          <a:p>
            <a:r>
              <a:rPr lang="en-US" dirty="0"/>
              <a:t>-frypan</a:t>
            </a:r>
          </a:p>
        </p:txBody>
      </p:sp>
      <p:sp>
        <p:nvSpPr>
          <p:cNvPr id="5" name="TextBox 4">
            <a:extLst>
              <a:ext uri="{FF2B5EF4-FFF2-40B4-BE49-F238E27FC236}">
                <a16:creationId xmlns:a16="http://schemas.microsoft.com/office/drawing/2014/main" id="{B90E5A35-D0DF-CB72-A6DF-E5BD055292B2}"/>
              </a:ext>
            </a:extLst>
          </p:cNvPr>
          <p:cNvSpPr txBox="1"/>
          <p:nvPr/>
        </p:nvSpPr>
        <p:spPr>
          <a:xfrm>
            <a:off x="4086664" y="730226"/>
            <a:ext cx="3408640" cy="923330"/>
          </a:xfrm>
          <a:prstGeom prst="rect">
            <a:avLst/>
          </a:prstGeom>
          <a:noFill/>
        </p:spPr>
        <p:txBody>
          <a:bodyPr wrap="square" rtlCol="0">
            <a:spAutoFit/>
          </a:bodyPr>
          <a:lstStyle/>
          <a:p>
            <a:r>
              <a:rPr lang="en-US" dirty="0"/>
              <a:t>1.</a:t>
            </a:r>
          </a:p>
          <a:p>
            <a:r>
              <a:rPr lang="en-US" dirty="0"/>
              <a:t>Cut your tomato into medium chucks.</a:t>
            </a:r>
            <a:endParaRPr lang="en-AU" dirty="0"/>
          </a:p>
        </p:txBody>
      </p:sp>
      <p:cxnSp>
        <p:nvCxnSpPr>
          <p:cNvPr id="7" name="Straight Connector 6">
            <a:extLst>
              <a:ext uri="{FF2B5EF4-FFF2-40B4-BE49-F238E27FC236}">
                <a16:creationId xmlns:a16="http://schemas.microsoft.com/office/drawing/2014/main" id="{7A73EB79-41F6-6660-7DD3-3564CD1D5321}"/>
              </a:ext>
            </a:extLst>
          </p:cNvPr>
          <p:cNvCxnSpPr/>
          <p:nvPr/>
        </p:nvCxnSpPr>
        <p:spPr>
          <a:xfrm>
            <a:off x="3674651" y="776393"/>
            <a:ext cx="0" cy="5943062"/>
          </a:xfrm>
          <a:prstGeom prst="line">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899BADC3-4DC1-3903-EE54-BF36E9DED488}"/>
              </a:ext>
            </a:extLst>
          </p:cNvPr>
          <p:cNvSpPr txBox="1"/>
          <p:nvPr/>
        </p:nvSpPr>
        <p:spPr>
          <a:xfrm>
            <a:off x="4086660" y="1579195"/>
            <a:ext cx="3408642" cy="1477328"/>
          </a:xfrm>
          <a:prstGeom prst="rect">
            <a:avLst/>
          </a:prstGeom>
          <a:noFill/>
        </p:spPr>
        <p:txBody>
          <a:bodyPr wrap="square">
            <a:spAutoFit/>
          </a:bodyPr>
          <a:lstStyle/>
          <a:p>
            <a:r>
              <a:rPr lang="en-AU" dirty="0"/>
              <a:t>2.</a:t>
            </a:r>
          </a:p>
          <a:p>
            <a:r>
              <a:rPr lang="en-AU" dirty="0"/>
              <a:t>Remove the corn from the cob, then place in frypan on medium heat until golden/brown.</a:t>
            </a:r>
          </a:p>
        </p:txBody>
      </p:sp>
      <p:sp>
        <p:nvSpPr>
          <p:cNvPr id="11" name="TextBox 10">
            <a:extLst>
              <a:ext uri="{FF2B5EF4-FFF2-40B4-BE49-F238E27FC236}">
                <a16:creationId xmlns:a16="http://schemas.microsoft.com/office/drawing/2014/main" id="{A389624F-8F3E-AC05-E2E5-28CA9AB3D98C}"/>
              </a:ext>
            </a:extLst>
          </p:cNvPr>
          <p:cNvSpPr txBox="1"/>
          <p:nvPr/>
        </p:nvSpPr>
        <p:spPr>
          <a:xfrm>
            <a:off x="4059543" y="3005747"/>
            <a:ext cx="3218084" cy="1200329"/>
          </a:xfrm>
          <a:prstGeom prst="rect">
            <a:avLst/>
          </a:prstGeom>
          <a:noFill/>
        </p:spPr>
        <p:txBody>
          <a:bodyPr wrap="square">
            <a:spAutoFit/>
          </a:bodyPr>
          <a:lstStyle/>
          <a:p>
            <a:r>
              <a:rPr lang="en-AU" dirty="0"/>
              <a:t>3.</a:t>
            </a:r>
          </a:p>
          <a:p>
            <a:r>
              <a:rPr lang="en-AU" dirty="0"/>
              <a:t>Take your bread and rip it up finely, to create breadcrumbs.</a:t>
            </a:r>
          </a:p>
        </p:txBody>
      </p:sp>
      <p:sp>
        <p:nvSpPr>
          <p:cNvPr id="15" name="TextBox 14">
            <a:extLst>
              <a:ext uri="{FF2B5EF4-FFF2-40B4-BE49-F238E27FC236}">
                <a16:creationId xmlns:a16="http://schemas.microsoft.com/office/drawing/2014/main" id="{4110DF52-F0B3-3954-6779-5D445B963F02}"/>
              </a:ext>
            </a:extLst>
          </p:cNvPr>
          <p:cNvSpPr txBox="1"/>
          <p:nvPr/>
        </p:nvSpPr>
        <p:spPr>
          <a:xfrm>
            <a:off x="4097858" y="4166377"/>
            <a:ext cx="3297801" cy="1200329"/>
          </a:xfrm>
          <a:prstGeom prst="rect">
            <a:avLst/>
          </a:prstGeom>
          <a:noFill/>
        </p:spPr>
        <p:txBody>
          <a:bodyPr wrap="square">
            <a:spAutoFit/>
          </a:bodyPr>
          <a:lstStyle/>
          <a:p>
            <a:r>
              <a:rPr lang="en-AU" dirty="0"/>
              <a:t>4.</a:t>
            </a:r>
          </a:p>
          <a:p>
            <a:r>
              <a:rPr lang="en-AU" dirty="0"/>
              <a:t>Mix your vinegar, oil, sugar, pepper and/or herb together to make a fine dressing. </a:t>
            </a:r>
          </a:p>
        </p:txBody>
      </p:sp>
      <p:sp>
        <p:nvSpPr>
          <p:cNvPr id="19" name="TextBox 18">
            <a:extLst>
              <a:ext uri="{FF2B5EF4-FFF2-40B4-BE49-F238E27FC236}">
                <a16:creationId xmlns:a16="http://schemas.microsoft.com/office/drawing/2014/main" id="{7F601A7A-DA0F-FE04-ECA9-8914850C84EC}"/>
              </a:ext>
            </a:extLst>
          </p:cNvPr>
          <p:cNvSpPr txBox="1"/>
          <p:nvPr/>
        </p:nvSpPr>
        <p:spPr>
          <a:xfrm>
            <a:off x="7841672" y="301961"/>
            <a:ext cx="3657601" cy="923330"/>
          </a:xfrm>
          <a:prstGeom prst="rect">
            <a:avLst/>
          </a:prstGeom>
          <a:noFill/>
        </p:spPr>
        <p:txBody>
          <a:bodyPr wrap="square">
            <a:spAutoFit/>
          </a:bodyPr>
          <a:lstStyle/>
          <a:p>
            <a:r>
              <a:rPr lang="en-AU" dirty="0"/>
              <a:t>5. </a:t>
            </a:r>
          </a:p>
          <a:p>
            <a:r>
              <a:rPr lang="en-AU" dirty="0"/>
              <a:t>Cut your avocado into medium chunks.</a:t>
            </a:r>
          </a:p>
        </p:txBody>
      </p:sp>
      <p:sp>
        <p:nvSpPr>
          <p:cNvPr id="21" name="TextBox 20">
            <a:extLst>
              <a:ext uri="{FF2B5EF4-FFF2-40B4-BE49-F238E27FC236}">
                <a16:creationId xmlns:a16="http://schemas.microsoft.com/office/drawing/2014/main" id="{E646A23E-8356-15CC-9290-660D57FA6562}"/>
              </a:ext>
            </a:extLst>
          </p:cNvPr>
          <p:cNvSpPr txBox="1"/>
          <p:nvPr/>
        </p:nvSpPr>
        <p:spPr>
          <a:xfrm>
            <a:off x="7818868" y="1268957"/>
            <a:ext cx="3408642" cy="1754326"/>
          </a:xfrm>
          <a:prstGeom prst="rect">
            <a:avLst/>
          </a:prstGeom>
          <a:noFill/>
        </p:spPr>
        <p:txBody>
          <a:bodyPr wrap="square">
            <a:spAutoFit/>
          </a:bodyPr>
          <a:lstStyle/>
          <a:p>
            <a:r>
              <a:rPr lang="en-AU" dirty="0"/>
              <a:t>6.</a:t>
            </a:r>
          </a:p>
          <a:p>
            <a:r>
              <a:rPr lang="en-AU" dirty="0"/>
              <a:t>Take your lettuce and add to the bottom of the bowl before then adding black beans, tomato, corn and on top avocado.</a:t>
            </a:r>
          </a:p>
        </p:txBody>
      </p:sp>
      <p:sp>
        <p:nvSpPr>
          <p:cNvPr id="23" name="TextBox 22">
            <a:extLst>
              <a:ext uri="{FF2B5EF4-FFF2-40B4-BE49-F238E27FC236}">
                <a16:creationId xmlns:a16="http://schemas.microsoft.com/office/drawing/2014/main" id="{332DB9EF-8807-E406-7757-5905B8B0E054}"/>
              </a:ext>
            </a:extLst>
          </p:cNvPr>
          <p:cNvSpPr txBox="1"/>
          <p:nvPr/>
        </p:nvSpPr>
        <p:spPr>
          <a:xfrm>
            <a:off x="7841672" y="3144246"/>
            <a:ext cx="3218084" cy="923330"/>
          </a:xfrm>
          <a:prstGeom prst="rect">
            <a:avLst/>
          </a:prstGeom>
          <a:noFill/>
        </p:spPr>
        <p:txBody>
          <a:bodyPr wrap="square">
            <a:spAutoFit/>
          </a:bodyPr>
          <a:lstStyle/>
          <a:p>
            <a:r>
              <a:rPr lang="en-AU" dirty="0"/>
              <a:t>7.</a:t>
            </a:r>
          </a:p>
          <a:p>
            <a:r>
              <a:rPr lang="en-AU" dirty="0"/>
              <a:t>Lighting coat the dressing on top the salad.</a:t>
            </a:r>
          </a:p>
        </p:txBody>
      </p:sp>
      <p:sp>
        <p:nvSpPr>
          <p:cNvPr id="25" name="TextBox 24">
            <a:extLst>
              <a:ext uri="{FF2B5EF4-FFF2-40B4-BE49-F238E27FC236}">
                <a16:creationId xmlns:a16="http://schemas.microsoft.com/office/drawing/2014/main" id="{85E14847-EAAC-C6B7-768D-CF9EB77DB5BE}"/>
              </a:ext>
            </a:extLst>
          </p:cNvPr>
          <p:cNvSpPr txBox="1"/>
          <p:nvPr/>
        </p:nvSpPr>
        <p:spPr>
          <a:xfrm>
            <a:off x="7818868" y="4166377"/>
            <a:ext cx="2978726" cy="1477328"/>
          </a:xfrm>
          <a:prstGeom prst="rect">
            <a:avLst/>
          </a:prstGeom>
          <a:noFill/>
        </p:spPr>
        <p:txBody>
          <a:bodyPr wrap="square">
            <a:spAutoFit/>
          </a:bodyPr>
          <a:lstStyle/>
          <a:p>
            <a:r>
              <a:rPr lang="en-AU" dirty="0"/>
              <a:t>8.</a:t>
            </a:r>
          </a:p>
          <a:p>
            <a:r>
              <a:rPr lang="en-AU" dirty="0"/>
              <a:t>Mix the salad up until all combine before then sprinkling breadcrumbs on top.</a:t>
            </a:r>
          </a:p>
        </p:txBody>
      </p:sp>
      <p:sp>
        <p:nvSpPr>
          <p:cNvPr id="27" name="TextBox 26">
            <a:extLst>
              <a:ext uri="{FF2B5EF4-FFF2-40B4-BE49-F238E27FC236}">
                <a16:creationId xmlns:a16="http://schemas.microsoft.com/office/drawing/2014/main" id="{5CE7CC1D-E2E7-153C-4C28-840719994D0B}"/>
              </a:ext>
            </a:extLst>
          </p:cNvPr>
          <p:cNvSpPr txBox="1"/>
          <p:nvPr/>
        </p:nvSpPr>
        <p:spPr>
          <a:xfrm>
            <a:off x="7818867" y="5633318"/>
            <a:ext cx="3754582" cy="1200329"/>
          </a:xfrm>
          <a:prstGeom prst="rect">
            <a:avLst/>
          </a:prstGeom>
          <a:noFill/>
        </p:spPr>
        <p:txBody>
          <a:bodyPr wrap="square">
            <a:spAutoFit/>
          </a:bodyPr>
          <a:lstStyle/>
          <a:p>
            <a:r>
              <a:rPr lang="en-AU" dirty="0"/>
              <a:t>9. </a:t>
            </a:r>
          </a:p>
          <a:p>
            <a:r>
              <a:rPr lang="en-AU" dirty="0"/>
              <a:t>Enjoy! serve with any main meal you feel fits or enjoy the salad itself!</a:t>
            </a:r>
          </a:p>
        </p:txBody>
      </p:sp>
      <p:sp>
        <p:nvSpPr>
          <p:cNvPr id="6" name="TextBox 5">
            <a:extLst>
              <a:ext uri="{FF2B5EF4-FFF2-40B4-BE49-F238E27FC236}">
                <a16:creationId xmlns:a16="http://schemas.microsoft.com/office/drawing/2014/main" id="{4CEADAD9-E394-CD39-52D4-AFF44CFC1F15}"/>
              </a:ext>
            </a:extLst>
          </p:cNvPr>
          <p:cNvSpPr txBox="1"/>
          <p:nvPr/>
        </p:nvSpPr>
        <p:spPr>
          <a:xfrm>
            <a:off x="4419600" y="330116"/>
            <a:ext cx="3075702" cy="307777"/>
          </a:xfrm>
          <a:prstGeom prst="rect">
            <a:avLst/>
          </a:prstGeom>
          <a:noFill/>
        </p:spPr>
        <p:txBody>
          <a:bodyPr wrap="square" rtlCol="0">
            <a:spAutoFit/>
          </a:bodyPr>
          <a:lstStyle/>
          <a:p>
            <a:r>
              <a:rPr lang="en-US" sz="1400" dirty="0"/>
              <a:t>(4 serves as a side)</a:t>
            </a:r>
            <a:endParaRPr lang="en-AU" sz="1400" dirty="0"/>
          </a:p>
        </p:txBody>
      </p:sp>
      <p:pic>
        <p:nvPicPr>
          <p:cNvPr id="8" name="Picture 7">
            <a:extLst>
              <a:ext uri="{FF2B5EF4-FFF2-40B4-BE49-F238E27FC236}">
                <a16:creationId xmlns:a16="http://schemas.microsoft.com/office/drawing/2014/main" id="{2B7A8692-DCE7-7A33-207E-6EA9BA00B08C}"/>
              </a:ext>
            </a:extLst>
          </p:cNvPr>
          <p:cNvPicPr>
            <a:picLocks noChangeAspect="1"/>
          </p:cNvPicPr>
          <p:nvPr/>
        </p:nvPicPr>
        <p:blipFill>
          <a:blip r:embed="rId2"/>
          <a:stretch>
            <a:fillRect/>
          </a:stretch>
        </p:blipFill>
        <p:spPr>
          <a:xfrm>
            <a:off x="3907325" y="5183246"/>
            <a:ext cx="1883656" cy="1597012"/>
          </a:xfrm>
          <a:prstGeom prst="rect">
            <a:avLst/>
          </a:prstGeom>
        </p:spPr>
      </p:pic>
      <p:pic>
        <p:nvPicPr>
          <p:cNvPr id="10" name="Picture 9">
            <a:extLst>
              <a:ext uri="{FF2B5EF4-FFF2-40B4-BE49-F238E27FC236}">
                <a16:creationId xmlns:a16="http://schemas.microsoft.com/office/drawing/2014/main" id="{DB939673-4912-B08A-2063-4A5F72B362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71" b="89922" l="4205" r="91932">
                        <a14:foregroundMark x1="38523" y1="11086" x2="34091" y2="18477"/>
                        <a14:foregroundMark x1="34091" y1="18477" x2="31705" y2="51512"/>
                        <a14:foregroundMark x1="11023" y1="58791" x2="28523" y2="51288"/>
                        <a14:foregroundMark x1="87273" y1="32475" x2="66250" y2="21165"/>
                        <a14:foregroundMark x1="66250" y1="21165" x2="66023" y2="21165"/>
                        <a14:foregroundMark x1="85227" y1="37626" x2="91250" y2="49944"/>
                        <a14:foregroundMark x1="91250" y1="49944" x2="91932" y2="64614"/>
                        <a14:foregroundMark x1="91932" y1="64614" x2="87500" y2="75812"/>
                        <a14:foregroundMark x1="63977" y1="89922" x2="51591" y2="86898"/>
                        <a14:foregroundMark x1="4460" y1="57223" x2="4205" y2="56663"/>
                        <a14:foregroundMark x1="4707" y1="57765" x2="4460" y2="57223"/>
                        <a14:foregroundMark x1="8750" y1="66629" x2="4965" y2="58331"/>
                        <a14:foregroundMark x1="5527" y1="56450" x2="9773" y2="55767"/>
                        <a14:foregroundMark x1="4563" y1="56605" x2="5126" y2="56514"/>
                        <a14:foregroundMark x1="4205" y1="56663" x2="3959" y2="56703"/>
                        <a14:foregroundMark x1="42159" y1="6271" x2="50455" y2="6271"/>
                        <a14:foregroundMark x1="50455" y1="6271" x2="51591" y2="6719"/>
                        <a14:backgroundMark x1="4318" y1="57223" x2="4318" y2="57223"/>
                        <a14:backgroundMark x1="4091" y1="58231" x2="5114" y2="55767"/>
                        <a14:backgroundMark x1="4545" y1="58791" x2="4545" y2="56551"/>
                        <a14:backgroundMark x1="4886" y1="58567" x2="5114" y2="56551"/>
                        <a14:backgroundMark x1="4091" y1="57559" x2="3636" y2="55767"/>
                      </a14:backgroundRemoval>
                    </a14:imgEffect>
                  </a14:imgLayer>
                </a14:imgProps>
              </a:ext>
            </a:extLst>
          </a:blip>
          <a:stretch>
            <a:fillRect/>
          </a:stretch>
        </p:blipFill>
        <p:spPr>
          <a:xfrm>
            <a:off x="5832722" y="5287644"/>
            <a:ext cx="1573764" cy="1597013"/>
          </a:xfrm>
          <a:prstGeom prst="rect">
            <a:avLst/>
          </a:prstGeom>
        </p:spPr>
      </p:pic>
    </p:spTree>
    <p:extLst>
      <p:ext uri="{BB962C8B-B14F-4D97-AF65-F5344CB8AC3E}">
        <p14:creationId xmlns:p14="http://schemas.microsoft.com/office/powerpoint/2010/main" val="323275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843011-C2DC-E5D2-9A61-659F6505BE2B}"/>
              </a:ext>
            </a:extLst>
          </p:cNvPr>
          <p:cNvSpPr txBox="1"/>
          <p:nvPr/>
        </p:nvSpPr>
        <p:spPr>
          <a:xfrm>
            <a:off x="-318655" y="0"/>
            <a:ext cx="6858000" cy="537583"/>
          </a:xfrm>
          <a:prstGeom prst="rect">
            <a:avLst/>
          </a:prstGeom>
          <a:noFill/>
        </p:spPr>
        <p:txBody>
          <a:bodyPr wrap="square">
            <a:spAutoFit/>
          </a:bodyPr>
          <a:lstStyle/>
          <a:p>
            <a:pPr algn="ctr">
              <a:lnSpc>
                <a:spcPct val="107000"/>
              </a:lnSpc>
              <a:spcAft>
                <a:spcPts val="800"/>
              </a:spcAft>
            </a:pPr>
            <a:r>
              <a:rPr lang="en-AU" sz="2800" kern="100" dirty="0">
                <a:effectLst/>
                <a:latin typeface="Aptos" panose="020B0004020202020204" pitchFamily="34" charset="0"/>
                <a:ea typeface="Aptos" panose="020B0004020202020204" pitchFamily="34" charset="0"/>
                <a:cs typeface="Times New Roman" panose="02020603050405020304" pitchFamily="18" charset="0"/>
              </a:rPr>
              <a:t>Abigail’s Magnificent Mac and Cheese</a:t>
            </a:r>
          </a:p>
        </p:txBody>
      </p:sp>
      <p:sp>
        <p:nvSpPr>
          <p:cNvPr id="5" name="TextBox 4">
            <a:extLst>
              <a:ext uri="{FF2B5EF4-FFF2-40B4-BE49-F238E27FC236}">
                <a16:creationId xmlns:a16="http://schemas.microsoft.com/office/drawing/2014/main" id="{8E10FC62-2778-10E1-7296-BC5077F2B3B6}"/>
              </a:ext>
            </a:extLst>
          </p:cNvPr>
          <p:cNvSpPr txBox="1"/>
          <p:nvPr/>
        </p:nvSpPr>
        <p:spPr>
          <a:xfrm>
            <a:off x="-1" y="591515"/>
            <a:ext cx="4835233" cy="3563411"/>
          </a:xfrm>
          <a:prstGeom prst="rect">
            <a:avLst/>
          </a:prstGeom>
          <a:noFill/>
        </p:spPr>
        <p:txBody>
          <a:bodyPr wrap="square">
            <a:spAutoFit/>
          </a:bodyPr>
          <a:lstStyle/>
          <a:p>
            <a:pPr>
              <a:lnSpc>
                <a:spcPct val="107000"/>
              </a:lnSpc>
              <a:spcAft>
                <a:spcPts val="800"/>
              </a:spcAft>
            </a:pPr>
            <a:r>
              <a:rPr lang="en-AU" kern="100" dirty="0">
                <a:effectLst/>
                <a:latin typeface="Avenir Next LT Pro" panose="020B0504020202020204" pitchFamily="34" charset="0"/>
                <a:ea typeface="Aptos" panose="020B0004020202020204" pitchFamily="34" charset="0"/>
                <a:cs typeface="Times New Roman" panose="02020603050405020304" pitchFamily="18" charset="0"/>
              </a:rPr>
              <a:t>1 brown onion finely chopped.</a:t>
            </a:r>
          </a:p>
          <a:p>
            <a:pPr>
              <a:lnSpc>
                <a:spcPct val="107000"/>
              </a:lnSpc>
              <a:spcAft>
                <a:spcPts val="800"/>
              </a:spcAft>
            </a:pPr>
            <a:r>
              <a:rPr lang="en-AU" kern="100" dirty="0">
                <a:effectLst/>
                <a:latin typeface="Avenir Next LT Pro" panose="020B0504020202020204" pitchFamily="34" charset="0"/>
                <a:ea typeface="Aptos" panose="020B0004020202020204" pitchFamily="34" charset="0"/>
                <a:cs typeface="Times New Roman" panose="02020603050405020304" pitchFamily="18" charset="0"/>
              </a:rPr>
              <a:t>1 clove garlic, crushed.</a:t>
            </a:r>
          </a:p>
          <a:p>
            <a:pPr>
              <a:lnSpc>
                <a:spcPct val="107000"/>
              </a:lnSpc>
              <a:spcAft>
                <a:spcPts val="800"/>
              </a:spcAft>
            </a:pPr>
            <a:r>
              <a:rPr lang="en-AU" kern="100" dirty="0">
                <a:effectLst/>
                <a:latin typeface="Avenir Next LT Pro" panose="020B0504020202020204" pitchFamily="34" charset="0"/>
                <a:ea typeface="Aptos" panose="020B0004020202020204" pitchFamily="34" charset="0"/>
                <a:cs typeface="Times New Roman" panose="02020603050405020304" pitchFamily="18" charset="0"/>
              </a:rPr>
              <a:t>750g macaroni.</a:t>
            </a:r>
          </a:p>
          <a:p>
            <a:pPr>
              <a:lnSpc>
                <a:spcPct val="107000"/>
              </a:lnSpc>
              <a:spcAft>
                <a:spcPts val="800"/>
              </a:spcAft>
            </a:pPr>
            <a:r>
              <a:rPr lang="en-AU" kern="100" dirty="0">
                <a:effectLst/>
                <a:latin typeface="Avenir Next LT Pro" panose="020B0504020202020204" pitchFamily="34" charset="0"/>
                <a:ea typeface="Aptos" panose="020B0004020202020204" pitchFamily="34" charset="0"/>
                <a:cs typeface="Times New Roman" panose="02020603050405020304" pitchFamily="18" charset="0"/>
              </a:rPr>
              <a:t>1 3/4 cup reduced fat milk.</a:t>
            </a:r>
          </a:p>
          <a:p>
            <a:pPr>
              <a:lnSpc>
                <a:spcPct val="107000"/>
              </a:lnSpc>
              <a:spcAft>
                <a:spcPts val="800"/>
              </a:spcAft>
            </a:pPr>
            <a:r>
              <a:rPr lang="en-AU" kern="100" dirty="0">
                <a:effectLst/>
                <a:latin typeface="Avenir Next LT Pro" panose="020B0504020202020204" pitchFamily="34" charset="0"/>
                <a:ea typeface="Aptos" panose="020B0004020202020204" pitchFamily="34" charset="0"/>
                <a:cs typeface="Times New Roman" panose="02020603050405020304" pitchFamily="18" charset="0"/>
              </a:rPr>
              <a:t>1/2 cup wholemeal plain flour.</a:t>
            </a:r>
          </a:p>
          <a:p>
            <a:pPr>
              <a:lnSpc>
                <a:spcPct val="107000"/>
              </a:lnSpc>
              <a:spcAft>
                <a:spcPts val="800"/>
              </a:spcAft>
            </a:pPr>
            <a:r>
              <a:rPr lang="en-AU" kern="100" dirty="0">
                <a:effectLst/>
                <a:latin typeface="Avenir Next LT Pro" panose="020B0504020202020204" pitchFamily="34" charset="0"/>
                <a:ea typeface="Aptos" panose="020B0004020202020204" pitchFamily="34" charset="0"/>
                <a:cs typeface="Times New Roman" panose="02020603050405020304" pitchFamily="18" charset="0"/>
              </a:rPr>
              <a:t>1 1/2 cup cheddar cheese, grated.</a:t>
            </a:r>
          </a:p>
          <a:p>
            <a:pPr>
              <a:lnSpc>
                <a:spcPct val="107000"/>
              </a:lnSpc>
              <a:spcAft>
                <a:spcPts val="800"/>
              </a:spcAft>
            </a:pPr>
            <a:r>
              <a:rPr lang="en-AU" kern="100" dirty="0">
                <a:effectLst/>
                <a:latin typeface="Avenir Next LT Pro" panose="020B0504020202020204" pitchFamily="34" charset="0"/>
                <a:ea typeface="Aptos" panose="020B0004020202020204" pitchFamily="34" charset="0"/>
                <a:cs typeface="Times New Roman" panose="02020603050405020304" pitchFamily="18" charset="0"/>
              </a:rPr>
              <a:t>1/2 teaspoon ground black pepper.</a:t>
            </a:r>
          </a:p>
          <a:p>
            <a:pPr>
              <a:lnSpc>
                <a:spcPct val="107000"/>
              </a:lnSpc>
              <a:spcAft>
                <a:spcPts val="800"/>
              </a:spcAft>
            </a:pPr>
            <a:r>
              <a:rPr lang="en-AU" kern="100" dirty="0">
                <a:effectLst/>
                <a:latin typeface="Avenir Next LT Pro" panose="020B0504020202020204" pitchFamily="34" charset="0"/>
                <a:ea typeface="Aptos" panose="020B0004020202020204" pitchFamily="34" charset="0"/>
                <a:cs typeface="Times New Roman" panose="02020603050405020304" pitchFamily="18" charset="0"/>
              </a:rPr>
              <a:t>2 tablespoon parsley, chopped, </a:t>
            </a:r>
          </a:p>
          <a:p>
            <a:pPr>
              <a:lnSpc>
                <a:spcPct val="107000"/>
              </a:lnSpc>
              <a:spcAft>
                <a:spcPts val="800"/>
              </a:spcAft>
            </a:pPr>
            <a:r>
              <a:rPr lang="en-AU" kern="100" dirty="0">
                <a:latin typeface="Avenir Next LT Pro" panose="020B0504020202020204" pitchFamily="34" charset="0"/>
                <a:ea typeface="Aptos" panose="020B0004020202020204" pitchFamily="34" charset="0"/>
                <a:cs typeface="Times New Roman" panose="02020603050405020304" pitchFamily="18" charset="0"/>
              </a:rPr>
              <a:t>A teaspoon of Butter</a:t>
            </a:r>
            <a:endParaRPr lang="en-AU" kern="100" dirty="0">
              <a:effectLst/>
              <a:latin typeface="Avenir Next LT Pro" panose="020B05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F257DD2-4639-F431-1677-736E4D500BB5}"/>
              </a:ext>
            </a:extLst>
          </p:cNvPr>
          <p:cNvSpPr txBox="1"/>
          <p:nvPr/>
        </p:nvSpPr>
        <p:spPr>
          <a:xfrm>
            <a:off x="48489" y="4049525"/>
            <a:ext cx="4488873" cy="2862322"/>
          </a:xfrm>
          <a:prstGeom prst="rect">
            <a:avLst/>
          </a:prstGeom>
          <a:noFill/>
        </p:spPr>
        <p:txBody>
          <a:bodyPr wrap="square" rtlCol="0">
            <a:spAutoFit/>
          </a:bodyPr>
          <a:lstStyle/>
          <a:p>
            <a:r>
              <a:rPr lang="en-US" dirty="0"/>
              <a:t>Large pot</a:t>
            </a:r>
          </a:p>
          <a:p>
            <a:r>
              <a:rPr lang="en-US" dirty="0"/>
              <a:t>Wooden Spoon</a:t>
            </a:r>
          </a:p>
          <a:p>
            <a:r>
              <a:rPr lang="en-US" dirty="0"/>
              <a:t>Oven</a:t>
            </a:r>
          </a:p>
          <a:p>
            <a:r>
              <a:rPr lang="en-US" dirty="0"/>
              <a:t>9x9 Oven Pan</a:t>
            </a:r>
          </a:p>
          <a:p>
            <a:r>
              <a:rPr lang="en-US" dirty="0"/>
              <a:t>Cooking Oil Spray</a:t>
            </a:r>
          </a:p>
          <a:p>
            <a:r>
              <a:rPr lang="en-US" dirty="0"/>
              <a:t>Saucepan</a:t>
            </a:r>
          </a:p>
          <a:p>
            <a:r>
              <a:rPr lang="en-US" dirty="0"/>
              <a:t>Strainer</a:t>
            </a:r>
          </a:p>
          <a:p>
            <a:r>
              <a:rPr lang="en-US" dirty="0"/>
              <a:t>Baking dish</a:t>
            </a:r>
          </a:p>
          <a:p>
            <a:r>
              <a:rPr lang="en-US" dirty="0"/>
              <a:t> </a:t>
            </a:r>
          </a:p>
          <a:p>
            <a:endParaRPr lang="en-AU" dirty="0"/>
          </a:p>
        </p:txBody>
      </p:sp>
      <p:cxnSp>
        <p:nvCxnSpPr>
          <p:cNvPr id="8" name="Straight Connector 7">
            <a:extLst>
              <a:ext uri="{FF2B5EF4-FFF2-40B4-BE49-F238E27FC236}">
                <a16:creationId xmlns:a16="http://schemas.microsoft.com/office/drawing/2014/main" id="{53FC09BE-86AB-4C1D-C383-260C87B8FFCA}"/>
              </a:ext>
            </a:extLst>
          </p:cNvPr>
          <p:cNvCxnSpPr/>
          <p:nvPr/>
        </p:nvCxnSpPr>
        <p:spPr>
          <a:xfrm>
            <a:off x="3823855" y="537583"/>
            <a:ext cx="0" cy="5915891"/>
          </a:xfrm>
          <a:prstGeom prst="line">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8A5360B9-E5A7-EBCF-D165-C477CF45FB02}"/>
              </a:ext>
            </a:extLst>
          </p:cNvPr>
          <p:cNvSpPr txBox="1"/>
          <p:nvPr/>
        </p:nvSpPr>
        <p:spPr>
          <a:xfrm>
            <a:off x="3990103" y="416757"/>
            <a:ext cx="2937168" cy="2031325"/>
          </a:xfrm>
          <a:prstGeom prst="rect">
            <a:avLst/>
          </a:prstGeom>
          <a:noFill/>
        </p:spPr>
        <p:txBody>
          <a:bodyPr wrap="square" rtlCol="0">
            <a:spAutoFit/>
          </a:bodyPr>
          <a:lstStyle/>
          <a:p>
            <a:r>
              <a:rPr lang="en-US" dirty="0"/>
              <a:t>1</a:t>
            </a:r>
            <a:r>
              <a:rPr lang="en-AU" dirty="0"/>
              <a:t>.</a:t>
            </a: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Fill </a:t>
            </a:r>
            <a:r>
              <a:rPr lang="en-AU" kern="100" dirty="0">
                <a:latin typeface="Aptos" panose="020B0004020202020204" pitchFamily="34" charset="0"/>
                <a:ea typeface="Aptos" panose="020B0004020202020204" pitchFamily="34" charset="0"/>
                <a:cs typeface="Times New Roman" panose="02020603050405020304" pitchFamily="18" charset="0"/>
              </a:rPr>
              <a:t>your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pot with lightly salted water and bring to a boil. Stir pasta in and return to a boil. Cook, uncovered, (6 to 8 minutes.)</a:t>
            </a:r>
          </a:p>
          <a:p>
            <a:endParaRPr lang="en-US" dirty="0"/>
          </a:p>
        </p:txBody>
      </p:sp>
      <p:sp>
        <p:nvSpPr>
          <p:cNvPr id="10" name="TextBox 9">
            <a:extLst>
              <a:ext uri="{FF2B5EF4-FFF2-40B4-BE49-F238E27FC236}">
                <a16:creationId xmlns:a16="http://schemas.microsoft.com/office/drawing/2014/main" id="{8D94419B-3BCB-704A-2A8C-B17C16B10305}"/>
              </a:ext>
            </a:extLst>
          </p:cNvPr>
          <p:cNvSpPr txBox="1"/>
          <p:nvPr/>
        </p:nvSpPr>
        <p:spPr>
          <a:xfrm>
            <a:off x="4045526" y="2018200"/>
            <a:ext cx="2826323" cy="1477328"/>
          </a:xfrm>
          <a:prstGeom prst="rect">
            <a:avLst/>
          </a:prstGeom>
          <a:noFill/>
        </p:spPr>
        <p:txBody>
          <a:bodyPr wrap="square" rtlCol="0">
            <a:spAutoFit/>
          </a:bodyPr>
          <a:lstStyle/>
          <a:p>
            <a:r>
              <a:rPr lang="en-US" dirty="0"/>
              <a:t>2.</a:t>
            </a: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Preheat the oven to 175 degrees. Lightly spray a 9x9 baking tray with oil.</a:t>
            </a:r>
          </a:p>
          <a:p>
            <a:endParaRPr lang="en-AU" dirty="0"/>
          </a:p>
        </p:txBody>
      </p:sp>
      <p:sp>
        <p:nvSpPr>
          <p:cNvPr id="12" name="TextBox 11">
            <a:extLst>
              <a:ext uri="{FF2B5EF4-FFF2-40B4-BE49-F238E27FC236}">
                <a16:creationId xmlns:a16="http://schemas.microsoft.com/office/drawing/2014/main" id="{B8FAD4FE-A909-2D4B-AA85-5DC255D595F8}"/>
              </a:ext>
            </a:extLst>
          </p:cNvPr>
          <p:cNvSpPr txBox="1"/>
          <p:nvPr/>
        </p:nvSpPr>
        <p:spPr>
          <a:xfrm>
            <a:off x="4045526" y="3079190"/>
            <a:ext cx="3574470" cy="2259336"/>
          </a:xfrm>
          <a:prstGeom prst="rect">
            <a:avLst/>
          </a:prstGeom>
          <a:noFill/>
        </p:spPr>
        <p:txBody>
          <a:bodyPr wrap="square">
            <a:spAutoFit/>
          </a:bodyPr>
          <a:lstStyle/>
          <a:p>
            <a:pPr>
              <a:lnSpc>
                <a:spcPct val="107000"/>
              </a:lnSpc>
              <a:spcAft>
                <a:spcPts val="800"/>
              </a:spcAft>
            </a:pPr>
            <a:r>
              <a:rPr lang="en-AU" kern="100" dirty="0">
                <a:latin typeface="Aptos" panose="020B0004020202020204" pitchFamily="34" charset="0"/>
                <a:ea typeface="Aptos" panose="020B0004020202020204" pitchFamily="34" charset="0"/>
                <a:cs typeface="Times New Roman" panose="02020603050405020304" pitchFamily="18" charset="0"/>
              </a:rPr>
              <a:t>3.</a:t>
            </a:r>
          </a:p>
          <a:p>
            <a:pPr>
              <a:lnSpc>
                <a:spcPct val="107000"/>
              </a:lnSpc>
              <a:spcAft>
                <a:spcPts val="800"/>
              </a:spcAft>
            </a:pPr>
            <a:r>
              <a:rPr lang="en-AU" kern="100" dirty="0">
                <a:latin typeface="Aptos" panose="020B0004020202020204" pitchFamily="34" charset="0"/>
                <a:ea typeface="Aptos" panose="020B0004020202020204" pitchFamily="34" charset="0"/>
                <a:cs typeface="Times New Roman" panose="02020603050405020304" pitchFamily="18" charset="0"/>
              </a:rPr>
              <a:t>M</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elt butter in a saucepan over medium-low heat. Whisk in flour until no lumps remain. </a:t>
            </a:r>
            <a:r>
              <a:rPr lang="en-AU" kern="100" dirty="0">
                <a:latin typeface="Aptos" panose="020B0004020202020204" pitchFamily="34" charset="0"/>
                <a:ea typeface="Aptos" panose="020B0004020202020204" pitchFamily="34" charset="0"/>
                <a:cs typeface="Times New Roman" panose="02020603050405020304" pitchFamily="18" charset="0"/>
              </a:rPr>
              <a:t>P</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our in milk, whisking continuously. Whisk in, salt, and cook until thickened, </a:t>
            </a:r>
            <a:r>
              <a:rPr lang="en-AU" kern="100" dirty="0">
                <a:latin typeface="Aptos" panose="020B0004020202020204" pitchFamily="34" charset="0"/>
                <a:ea typeface="Aptos" panose="020B0004020202020204" pitchFamily="34" charset="0"/>
                <a:cs typeface="Times New Roman" panose="02020603050405020304" pitchFamily="18" charset="0"/>
              </a:rPr>
              <a:t>(</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2 minutes.)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E33D3EC-59FC-8FCA-E5A1-ADAEE6D445D1}"/>
              </a:ext>
            </a:extLst>
          </p:cNvPr>
          <p:cNvSpPr txBox="1"/>
          <p:nvPr/>
        </p:nvSpPr>
        <p:spPr>
          <a:xfrm>
            <a:off x="4045526" y="5338526"/>
            <a:ext cx="3893128" cy="1370247"/>
          </a:xfrm>
          <a:prstGeom prst="rect">
            <a:avLst/>
          </a:prstGeom>
          <a:noFill/>
        </p:spPr>
        <p:txBody>
          <a:bodyPr wrap="square">
            <a:spAutoFit/>
          </a:bodyPr>
          <a:lstStyle/>
          <a:p>
            <a:pPr>
              <a:lnSpc>
                <a:spcPct val="107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4.</a:t>
            </a:r>
          </a:p>
          <a:p>
            <a:pPr>
              <a:lnSpc>
                <a:spcPct val="107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Add in the 1 cup of </a:t>
            </a:r>
            <a:r>
              <a:rPr lang="en-AU" kern="100" dirty="0">
                <a:latin typeface="Aptos" panose="020B0004020202020204" pitchFamily="34" charset="0"/>
                <a:ea typeface="Aptos" panose="020B0004020202020204" pitchFamily="34" charset="0"/>
                <a:cs typeface="Times New Roman" panose="02020603050405020304" pitchFamily="18" charset="0"/>
              </a:rPr>
              <a:t>cheddar cheese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and stir until all cheese is melted, about 1 minute.</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CE698B88-965C-E6E0-2985-34B41BE3D24A}"/>
              </a:ext>
            </a:extLst>
          </p:cNvPr>
          <p:cNvSpPr txBox="1"/>
          <p:nvPr/>
        </p:nvSpPr>
        <p:spPr>
          <a:xfrm>
            <a:off x="7495304" y="416757"/>
            <a:ext cx="4364180" cy="1370247"/>
          </a:xfrm>
          <a:prstGeom prst="rect">
            <a:avLst/>
          </a:prstGeom>
          <a:noFill/>
        </p:spPr>
        <p:txBody>
          <a:bodyPr wrap="square">
            <a:spAutoFit/>
          </a:bodyPr>
          <a:lstStyle/>
          <a:p>
            <a:pPr>
              <a:lnSpc>
                <a:spcPct val="107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5.</a:t>
            </a:r>
          </a:p>
          <a:p>
            <a:pPr>
              <a:lnSpc>
                <a:spcPct val="107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Drain pasta and add to the cheese sauce. Pour half of the macaroni and cheese into the prepared baking dish.</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3213AAD-81FE-7E22-97FA-5B764237E35A}"/>
              </a:ext>
            </a:extLst>
          </p:cNvPr>
          <p:cNvSpPr txBox="1"/>
          <p:nvPr/>
        </p:nvSpPr>
        <p:spPr>
          <a:xfrm>
            <a:off x="7599222" y="1963920"/>
            <a:ext cx="4260262" cy="2259336"/>
          </a:xfrm>
          <a:prstGeom prst="rect">
            <a:avLst/>
          </a:prstGeom>
          <a:noFill/>
        </p:spPr>
        <p:txBody>
          <a:bodyPr wrap="square">
            <a:spAutoFit/>
          </a:bodyPr>
          <a:lstStyle/>
          <a:p>
            <a:pPr>
              <a:lnSpc>
                <a:spcPct val="107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5.</a:t>
            </a:r>
          </a:p>
          <a:p>
            <a:pPr>
              <a:lnSpc>
                <a:spcPct val="107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Toss in the remaining 8 tablespoons each of cheddar cheese into a small bowl then sprinkle half of the cheese mixture over pasta. Pour</a:t>
            </a:r>
            <a:r>
              <a:rPr lang="en-AU" kern="100" dirty="0">
                <a:latin typeface="Aptos" panose="020B0004020202020204" pitchFamily="34" charset="0"/>
                <a:ea typeface="Aptos" panose="020B0004020202020204" pitchFamily="34" charset="0"/>
                <a:cs typeface="Times New Roman" panose="02020603050405020304" pitchFamily="18" charset="0"/>
              </a:rPr>
              <a:t> in</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remaining pasta into the dish, sprinkle remaining cheese mixture over the top.</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D7914B2-97D5-C731-ED42-0C7021FEAB67}"/>
              </a:ext>
            </a:extLst>
          </p:cNvPr>
          <p:cNvSpPr txBox="1"/>
          <p:nvPr/>
        </p:nvSpPr>
        <p:spPr>
          <a:xfrm>
            <a:off x="6359236" y="152400"/>
            <a:ext cx="2230582" cy="307777"/>
          </a:xfrm>
          <a:prstGeom prst="rect">
            <a:avLst/>
          </a:prstGeom>
          <a:noFill/>
        </p:spPr>
        <p:txBody>
          <a:bodyPr wrap="square" rtlCol="0">
            <a:spAutoFit/>
          </a:bodyPr>
          <a:lstStyle/>
          <a:p>
            <a:r>
              <a:rPr lang="en-US" sz="1400" dirty="0"/>
              <a:t>(Serves six)</a:t>
            </a:r>
            <a:endParaRPr lang="en-AU" sz="1400" dirty="0"/>
          </a:p>
        </p:txBody>
      </p:sp>
      <p:pic>
        <p:nvPicPr>
          <p:cNvPr id="20" name="Picture 19">
            <a:extLst>
              <a:ext uri="{FF2B5EF4-FFF2-40B4-BE49-F238E27FC236}">
                <a16:creationId xmlns:a16="http://schemas.microsoft.com/office/drawing/2014/main" id="{86EDBECF-8ADD-E608-5A2D-75213ED6658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976746" y="4109469"/>
            <a:ext cx="3525987" cy="2715010"/>
          </a:xfrm>
          <a:prstGeom prst="rect">
            <a:avLst/>
          </a:prstGeom>
        </p:spPr>
      </p:pic>
    </p:spTree>
    <p:extLst>
      <p:ext uri="{BB962C8B-B14F-4D97-AF65-F5344CB8AC3E}">
        <p14:creationId xmlns:p14="http://schemas.microsoft.com/office/powerpoint/2010/main" val="225730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Picture 6" descr="Still life wooden spoons in pitcher on kitchen counter">
            <a:extLst>
              <a:ext uri="{FF2B5EF4-FFF2-40B4-BE49-F238E27FC236}">
                <a16:creationId xmlns:a16="http://schemas.microsoft.com/office/drawing/2014/main" id="{015B55A6-817B-4490-42D0-72DE020FEB71}"/>
              </a:ext>
            </a:extLst>
          </p:cNvPr>
          <p:cNvPicPr>
            <a:picLocks noChangeAspect="1"/>
          </p:cNvPicPr>
          <p:nvPr/>
        </p:nvPicPr>
        <p:blipFill rotWithShape="1">
          <a:blip r:embed="rId2"/>
          <a:srcRect l="38026" r="5252" b="-1"/>
          <a:stretch/>
        </p:blipFill>
        <p:spPr>
          <a:xfrm>
            <a:off x="-52346" y="10"/>
            <a:ext cx="5827552" cy="6857990"/>
          </a:xfrm>
          <a:custGeom>
            <a:avLst/>
            <a:gdLst/>
            <a:ahLst/>
            <a:cxnLst/>
            <a:rect l="l" t="t" r="r" b="b"/>
            <a:pathLst>
              <a:path w="5827552" h="6858000">
                <a:moveTo>
                  <a:pt x="5436113" y="4232571"/>
                </a:moveTo>
                <a:cubicBezTo>
                  <a:pt x="5625722" y="4232571"/>
                  <a:pt x="5779430" y="4386279"/>
                  <a:pt x="5779430" y="4575888"/>
                </a:cubicBezTo>
                <a:cubicBezTo>
                  <a:pt x="5779430" y="4765497"/>
                  <a:pt x="5625722" y="4919205"/>
                  <a:pt x="5436113" y="4919205"/>
                </a:cubicBezTo>
                <a:cubicBezTo>
                  <a:pt x="5246504" y="4919205"/>
                  <a:pt x="5092796" y="4765497"/>
                  <a:pt x="5092796" y="4575888"/>
                </a:cubicBezTo>
                <a:cubicBezTo>
                  <a:pt x="5092796" y="4386279"/>
                  <a:pt x="5246504" y="4232571"/>
                  <a:pt x="5436113" y="4232571"/>
                </a:cubicBezTo>
                <a:close/>
                <a:moveTo>
                  <a:pt x="5580185" y="1806694"/>
                </a:moveTo>
                <a:cubicBezTo>
                  <a:pt x="5699726" y="1806694"/>
                  <a:pt x="5799461" y="1891487"/>
                  <a:pt x="5822527" y="2004209"/>
                </a:cubicBezTo>
                <a:lnTo>
                  <a:pt x="5827552" y="2054052"/>
                </a:lnTo>
                <a:lnTo>
                  <a:pt x="5827552" y="2054073"/>
                </a:lnTo>
                <a:lnTo>
                  <a:pt x="5822527" y="2103916"/>
                </a:lnTo>
                <a:cubicBezTo>
                  <a:pt x="5799461" y="2216637"/>
                  <a:pt x="5699726" y="2301430"/>
                  <a:pt x="5580185" y="2301430"/>
                </a:cubicBezTo>
                <a:cubicBezTo>
                  <a:pt x="5443567" y="2301430"/>
                  <a:pt x="5332817" y="2190680"/>
                  <a:pt x="5332817" y="2054062"/>
                </a:cubicBezTo>
                <a:cubicBezTo>
                  <a:pt x="5332817" y="1917444"/>
                  <a:pt x="5443567" y="1806694"/>
                  <a:pt x="5580185" y="1806694"/>
                </a:cubicBezTo>
                <a:close/>
                <a:moveTo>
                  <a:pt x="5580184" y="1294715"/>
                </a:moveTo>
                <a:cubicBezTo>
                  <a:pt x="5659753" y="1294715"/>
                  <a:pt x="5724256" y="1359218"/>
                  <a:pt x="5724256" y="1438787"/>
                </a:cubicBezTo>
                <a:cubicBezTo>
                  <a:pt x="5724256" y="1518356"/>
                  <a:pt x="5659753" y="1582859"/>
                  <a:pt x="5580184" y="1582859"/>
                </a:cubicBezTo>
                <a:cubicBezTo>
                  <a:pt x="5500615" y="1582859"/>
                  <a:pt x="5436112" y="1518356"/>
                  <a:pt x="5436112" y="1438787"/>
                </a:cubicBezTo>
                <a:cubicBezTo>
                  <a:pt x="5436112" y="1359218"/>
                  <a:pt x="5500615" y="1294715"/>
                  <a:pt x="5580184" y="1294715"/>
                </a:cubicBezTo>
                <a:close/>
                <a:moveTo>
                  <a:pt x="0" y="0"/>
                </a:moveTo>
                <a:lnTo>
                  <a:pt x="5346882" y="0"/>
                </a:lnTo>
                <a:lnTo>
                  <a:pt x="5396357" y="64140"/>
                </a:lnTo>
                <a:cubicBezTo>
                  <a:pt x="5509528" y="228632"/>
                  <a:pt x="5577723" y="424885"/>
                  <a:pt x="5582550" y="646882"/>
                </a:cubicBezTo>
                <a:cubicBezTo>
                  <a:pt x="5608062" y="1102027"/>
                  <a:pt x="5203194" y="1301070"/>
                  <a:pt x="5151872" y="1809180"/>
                </a:cubicBezTo>
                <a:cubicBezTo>
                  <a:pt x="5104686" y="2276432"/>
                  <a:pt x="5496947" y="2514465"/>
                  <a:pt x="5323965" y="3464278"/>
                </a:cubicBezTo>
                <a:cubicBezTo>
                  <a:pt x="5211960" y="4079388"/>
                  <a:pt x="4297510" y="4259025"/>
                  <a:pt x="5513003" y="5720066"/>
                </a:cubicBezTo>
                <a:cubicBezTo>
                  <a:pt x="5768583" y="6027176"/>
                  <a:pt x="5791560" y="6490332"/>
                  <a:pt x="5601722" y="6841105"/>
                </a:cubicBezTo>
                <a:lnTo>
                  <a:pt x="5590822" y="6858000"/>
                </a:lnTo>
                <a:lnTo>
                  <a:pt x="1735" y="6858000"/>
                </a:lnTo>
                <a:lnTo>
                  <a:pt x="0" y="6858000"/>
                </a:lnTo>
                <a:lnTo>
                  <a:pt x="0" y="6849812"/>
                </a:lnTo>
                <a:lnTo>
                  <a:pt x="0" y="6483067"/>
                </a:lnTo>
                <a:lnTo>
                  <a:pt x="0" y="1250146"/>
                </a:lnTo>
                <a:close/>
              </a:path>
            </a:pathLst>
          </a:custGeom>
        </p:spPr>
      </p:pic>
      <p:sp>
        <p:nvSpPr>
          <p:cNvPr id="3" name="TextBox 2">
            <a:extLst>
              <a:ext uri="{FF2B5EF4-FFF2-40B4-BE49-F238E27FC236}">
                <a16:creationId xmlns:a16="http://schemas.microsoft.com/office/drawing/2014/main" id="{E87C6BAC-D4F1-A613-FF75-B115684D2DD1}"/>
              </a:ext>
            </a:extLst>
          </p:cNvPr>
          <p:cNvSpPr txBox="1"/>
          <p:nvPr/>
        </p:nvSpPr>
        <p:spPr>
          <a:xfrm>
            <a:off x="6094476" y="3979389"/>
            <a:ext cx="5355276" cy="3174788"/>
          </a:xfrm>
          <a:prstGeom prst="rect">
            <a:avLst/>
          </a:prstGeom>
        </p:spPr>
        <p:txBody>
          <a:bodyPr vert="horz" lIns="91440" tIns="45720" rIns="91440" bIns="45720" rtlCol="0" anchor="t">
            <a:normAutofit/>
          </a:bodyPr>
          <a:lstStyle/>
          <a:p>
            <a:pPr>
              <a:lnSpc>
                <a:spcPct val="110000"/>
              </a:lnSpc>
              <a:spcAft>
                <a:spcPts val="600"/>
              </a:spcAft>
              <a:buClr>
                <a:schemeClr val="accent5"/>
              </a:buClr>
            </a:pPr>
            <a:r>
              <a:rPr lang="en-US" dirty="0"/>
              <a:t>When you’ve baked our delicious food fighting dishes, you might have some leftovers. How about putting them in your fridge with some OzHarvest tape and have for your lunch tomorrow? Or place in a PLASTIC container and freeze for another night. </a:t>
            </a:r>
          </a:p>
        </p:txBody>
      </p:sp>
      <p:sp>
        <p:nvSpPr>
          <p:cNvPr id="4" name="TextBox 3">
            <a:extLst>
              <a:ext uri="{FF2B5EF4-FFF2-40B4-BE49-F238E27FC236}">
                <a16:creationId xmlns:a16="http://schemas.microsoft.com/office/drawing/2014/main" id="{FC8105E1-60EE-EE28-B1B6-9C838D5306CD}"/>
              </a:ext>
            </a:extLst>
          </p:cNvPr>
          <p:cNvSpPr txBox="1"/>
          <p:nvPr/>
        </p:nvSpPr>
        <p:spPr>
          <a:xfrm>
            <a:off x="6095999" y="249382"/>
            <a:ext cx="5624945" cy="2108269"/>
          </a:xfrm>
          <a:prstGeom prst="rect">
            <a:avLst/>
          </a:prstGeom>
          <a:noFill/>
        </p:spPr>
        <p:txBody>
          <a:bodyPr wrap="square" rtlCol="0">
            <a:spAutoFit/>
          </a:bodyPr>
          <a:lstStyle/>
          <a:p>
            <a:pPr>
              <a:spcAft>
                <a:spcPts val="600"/>
              </a:spcAft>
            </a:pPr>
            <a:r>
              <a:rPr lang="en-AU" b="1" dirty="0"/>
              <a:t>How can recipes like this tackle food waste?</a:t>
            </a:r>
          </a:p>
          <a:p>
            <a:pPr>
              <a:spcAft>
                <a:spcPts val="600"/>
              </a:spcAft>
            </a:pPr>
            <a:r>
              <a:rPr lang="en-AU" b="1" dirty="0"/>
              <a:t> </a:t>
            </a:r>
            <a:r>
              <a:rPr lang="en-AU" dirty="0"/>
              <a:t>Our recipes are using some of the most wasted food items in Australia! Cheese, bread,  tomato. These are all foods wasted on insane quantity's each year. Our recipes are using some of these items and putting them in delicious dishes for the family to enjoy!</a:t>
            </a:r>
          </a:p>
        </p:txBody>
      </p:sp>
      <p:sp>
        <p:nvSpPr>
          <p:cNvPr id="5" name="TextBox 4">
            <a:extLst>
              <a:ext uri="{FF2B5EF4-FFF2-40B4-BE49-F238E27FC236}">
                <a16:creationId xmlns:a16="http://schemas.microsoft.com/office/drawing/2014/main" id="{FAD2B43E-7911-C8E3-1B40-298CD709B4C2}"/>
              </a:ext>
            </a:extLst>
          </p:cNvPr>
          <p:cNvSpPr txBox="1"/>
          <p:nvPr/>
        </p:nvSpPr>
        <p:spPr>
          <a:xfrm>
            <a:off x="6094476" y="2626106"/>
            <a:ext cx="4930079" cy="923330"/>
          </a:xfrm>
          <a:prstGeom prst="rect">
            <a:avLst/>
          </a:prstGeom>
          <a:noFill/>
        </p:spPr>
        <p:txBody>
          <a:bodyPr wrap="square" rtlCol="0">
            <a:spAutoFit/>
          </a:bodyPr>
          <a:lstStyle/>
          <a:p>
            <a:pPr>
              <a:spcAft>
                <a:spcPts val="600"/>
              </a:spcAft>
            </a:pPr>
            <a:r>
              <a:rPr lang="en-AU" dirty="0"/>
              <a:t>Our recipes are also super healthy! They are made of protein and iron filling items that will support your immune system! It’s a win-win!</a:t>
            </a:r>
          </a:p>
        </p:txBody>
      </p:sp>
    </p:spTree>
    <p:extLst>
      <p:ext uri="{BB962C8B-B14F-4D97-AF65-F5344CB8AC3E}">
        <p14:creationId xmlns:p14="http://schemas.microsoft.com/office/powerpoint/2010/main" val="411245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C3F918-ED2F-42C3-ACDE-105213486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D7A18E2E-4285-464F-9069-61D155A58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746245-BA67-74C4-AB97-10BDE820218A}"/>
              </a:ext>
            </a:extLst>
          </p:cNvPr>
          <p:cNvSpPr txBox="1"/>
          <p:nvPr/>
        </p:nvSpPr>
        <p:spPr>
          <a:xfrm>
            <a:off x="0" y="222267"/>
            <a:ext cx="10972800" cy="1325563"/>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kern="1200" dirty="0">
                <a:solidFill>
                  <a:schemeClr val="tx1"/>
                </a:solidFill>
                <a:latin typeface="+mj-lt"/>
                <a:ea typeface="+mj-ea"/>
                <a:cs typeface="+mj-cs"/>
              </a:rPr>
              <a:t>Worm Farms! (definition)</a:t>
            </a:r>
          </a:p>
          <a:p>
            <a:pPr>
              <a:lnSpc>
                <a:spcPct val="90000"/>
              </a:lnSpc>
              <a:spcBef>
                <a:spcPct val="0"/>
              </a:spcBef>
              <a:spcAft>
                <a:spcPts val="600"/>
              </a:spcAft>
            </a:pPr>
            <a:r>
              <a:rPr lang="en-US" sz="2800" dirty="0">
                <a:latin typeface="+mj-lt"/>
                <a:ea typeface="+mj-ea"/>
                <a:cs typeface="+mj-cs"/>
              </a:rPr>
              <a:t>M</a:t>
            </a:r>
            <a:r>
              <a:rPr lang="en-US" sz="2800" b="0" i="0" kern="1200" dirty="0">
                <a:solidFill>
                  <a:schemeClr val="tx1"/>
                </a:solidFill>
                <a:effectLst/>
                <a:latin typeface="+mj-lt"/>
                <a:ea typeface="+mj-ea"/>
                <a:cs typeface="+mj-cs"/>
              </a:rPr>
              <a:t>ake vegetable matter or manure into compost</a:t>
            </a:r>
          </a:p>
        </p:txBody>
      </p:sp>
      <p:pic>
        <p:nvPicPr>
          <p:cNvPr id="2" name="Picture 1">
            <a:extLst>
              <a:ext uri="{FF2B5EF4-FFF2-40B4-BE49-F238E27FC236}">
                <a16:creationId xmlns:a16="http://schemas.microsoft.com/office/drawing/2014/main" id="{45F1CB90-F2CA-F18F-EC8C-5228D0E0C4A4}"/>
              </a:ext>
            </a:extLst>
          </p:cNvPr>
          <p:cNvPicPr>
            <a:picLocks noChangeAspect="1"/>
          </p:cNvPicPr>
          <p:nvPr/>
        </p:nvPicPr>
        <p:blipFill>
          <a:blip r:embed="rId2"/>
          <a:stretch>
            <a:fillRect/>
          </a:stretch>
        </p:blipFill>
        <p:spPr>
          <a:xfrm>
            <a:off x="3924713" y="1770097"/>
            <a:ext cx="2296707" cy="2135716"/>
          </a:xfrm>
          <a:prstGeom prst="rect">
            <a:avLst/>
          </a:prstGeom>
        </p:spPr>
      </p:pic>
      <p:sp>
        <p:nvSpPr>
          <p:cNvPr id="5" name="TextBox 4">
            <a:extLst>
              <a:ext uri="{FF2B5EF4-FFF2-40B4-BE49-F238E27FC236}">
                <a16:creationId xmlns:a16="http://schemas.microsoft.com/office/drawing/2014/main" id="{1CBCCA7E-4756-F430-D146-BA690B2A5DE7}"/>
              </a:ext>
            </a:extLst>
          </p:cNvPr>
          <p:cNvSpPr txBox="1"/>
          <p:nvPr/>
        </p:nvSpPr>
        <p:spPr>
          <a:xfrm>
            <a:off x="7701543" y="1672021"/>
            <a:ext cx="4281025" cy="2739211"/>
          </a:xfrm>
          <a:prstGeom prst="rect">
            <a:avLst/>
          </a:prstGeom>
          <a:noFill/>
        </p:spPr>
        <p:txBody>
          <a:bodyPr wrap="square" rtlCol="0">
            <a:spAutoFit/>
          </a:bodyPr>
          <a:lstStyle/>
          <a:p>
            <a:pPr defTabSz="585216">
              <a:spcAft>
                <a:spcPts val="600"/>
              </a:spcAft>
            </a:pPr>
            <a:r>
              <a:rPr lang="en-US" kern="1200" dirty="0">
                <a:solidFill>
                  <a:schemeClr val="tx1"/>
                </a:solidFill>
                <a:latin typeface="+mn-lt"/>
                <a:ea typeface="+mn-ea"/>
                <a:cs typeface="+mn-cs"/>
              </a:rPr>
              <a:t>Got a spare banana peel? Throw it in with the worms to get healthy soils for your garden! </a:t>
            </a:r>
          </a:p>
          <a:p>
            <a:pPr defTabSz="585216">
              <a:spcAft>
                <a:spcPts val="600"/>
              </a:spcAft>
            </a:pPr>
            <a:endParaRPr lang="en-US" kern="1200" dirty="0">
              <a:solidFill>
                <a:schemeClr val="tx1"/>
              </a:solidFill>
              <a:latin typeface="+mn-lt"/>
              <a:ea typeface="+mn-ea"/>
              <a:cs typeface="+mn-cs"/>
            </a:endParaRPr>
          </a:p>
          <a:p>
            <a:pPr defTabSz="585216">
              <a:spcAft>
                <a:spcPts val="600"/>
              </a:spcAft>
            </a:pPr>
            <a:r>
              <a:rPr lang="en-US" kern="1200" dirty="0">
                <a:solidFill>
                  <a:schemeClr val="tx1"/>
                </a:solidFill>
                <a:latin typeface="+mn-lt"/>
                <a:ea typeface="+mn-ea"/>
                <a:cs typeface="+mn-cs"/>
              </a:rPr>
              <a:t>The worms eat it up</a:t>
            </a:r>
            <a:r>
              <a:rPr lang="en-US" dirty="0"/>
              <a:t>.</a:t>
            </a:r>
            <a:r>
              <a:rPr lang="en-US" kern="1200" dirty="0">
                <a:solidFill>
                  <a:schemeClr val="tx1"/>
                </a:solidFill>
                <a:latin typeface="+mn-lt"/>
                <a:ea typeface="+mn-ea"/>
                <a:cs typeface="+mn-cs"/>
              </a:rPr>
              <a:t> (yum-yum!) Then then reproduce it and produce liquids and a fertilizer like substance for your garden. Later you get a healthy soil like thing for your garden. </a:t>
            </a:r>
            <a:endParaRPr lang="en-AU" dirty="0"/>
          </a:p>
        </p:txBody>
      </p:sp>
      <p:cxnSp>
        <p:nvCxnSpPr>
          <p:cNvPr id="9" name="Straight Connector 8">
            <a:extLst>
              <a:ext uri="{FF2B5EF4-FFF2-40B4-BE49-F238E27FC236}">
                <a16:creationId xmlns:a16="http://schemas.microsoft.com/office/drawing/2014/main" id="{2F868CFE-5248-C9C8-96C2-CF80A6B927D5}"/>
              </a:ext>
            </a:extLst>
          </p:cNvPr>
          <p:cNvCxnSpPr/>
          <p:nvPr/>
        </p:nvCxnSpPr>
        <p:spPr>
          <a:xfrm>
            <a:off x="7249433" y="1883347"/>
            <a:ext cx="0" cy="4974653"/>
          </a:xfrm>
          <a:prstGeom prst="line">
            <a:avLst/>
          </a:prstGeom>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AAB745F6-DA33-EAFE-3DD1-E2812B62D8C9}"/>
              </a:ext>
            </a:extLst>
          </p:cNvPr>
          <p:cNvPicPr>
            <a:picLocks noChangeAspect="1"/>
          </p:cNvPicPr>
          <p:nvPr/>
        </p:nvPicPr>
        <p:blipFill>
          <a:blip r:embed="rId3"/>
          <a:stretch>
            <a:fillRect/>
          </a:stretch>
        </p:blipFill>
        <p:spPr>
          <a:xfrm>
            <a:off x="7448301" y="4560477"/>
            <a:ext cx="1727259" cy="2148278"/>
          </a:xfrm>
          <a:prstGeom prst="rect">
            <a:avLst/>
          </a:prstGeom>
        </p:spPr>
      </p:pic>
      <p:pic>
        <p:nvPicPr>
          <p:cNvPr id="11" name="Picture 10">
            <a:extLst>
              <a:ext uri="{FF2B5EF4-FFF2-40B4-BE49-F238E27FC236}">
                <a16:creationId xmlns:a16="http://schemas.microsoft.com/office/drawing/2014/main" id="{0782E08B-A6D1-0540-40F4-7F0E2AC96C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84" b="89729" l="6889" r="92667">
                        <a14:foregroundMark x1="8333" y1="84302" x2="8333" y2="84302"/>
                        <a14:foregroundMark x1="6889" y1="78101" x2="6889" y2="78101"/>
                        <a14:foregroundMark x1="6889" y1="72481" x2="6889" y2="72481"/>
                        <a14:foregroundMark x1="85889" y1="78101" x2="85889" y2="78101"/>
                        <a14:foregroundMark x1="88556" y1="85853" x2="88556" y2="85853"/>
                        <a14:foregroundMark x1="88111" y1="68605" x2="88111" y2="68605"/>
                        <a14:foregroundMark x1="92667" y1="72481" x2="92667" y2="72481"/>
                        <a14:foregroundMark x1="90000" y1="76550" x2="90000" y2="76550"/>
                        <a14:foregroundMark x1="89000" y1="76550" x2="89000" y2="76550"/>
                      </a14:backgroundRemoval>
                    </a14:imgEffect>
                  </a14:imgLayer>
                </a14:imgProps>
              </a:ext>
            </a:extLst>
          </a:blip>
          <a:stretch>
            <a:fillRect/>
          </a:stretch>
        </p:blipFill>
        <p:spPr>
          <a:xfrm>
            <a:off x="9236111" y="4864427"/>
            <a:ext cx="3070823" cy="1760605"/>
          </a:xfrm>
          <a:prstGeom prst="rect">
            <a:avLst/>
          </a:prstGeom>
        </p:spPr>
      </p:pic>
      <p:graphicFrame>
        <p:nvGraphicFramePr>
          <p:cNvPr id="28" name="TextBox 6">
            <a:extLst>
              <a:ext uri="{FF2B5EF4-FFF2-40B4-BE49-F238E27FC236}">
                <a16:creationId xmlns:a16="http://schemas.microsoft.com/office/drawing/2014/main" id="{DEBF4B98-D010-7D32-7C0C-672789F1ACBE}"/>
              </a:ext>
            </a:extLst>
          </p:cNvPr>
          <p:cNvGraphicFramePr/>
          <p:nvPr/>
        </p:nvGraphicFramePr>
        <p:xfrm>
          <a:off x="209432" y="4242329"/>
          <a:ext cx="6853954" cy="25391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Picture 2">
            <a:extLst>
              <a:ext uri="{FF2B5EF4-FFF2-40B4-BE49-F238E27FC236}">
                <a16:creationId xmlns:a16="http://schemas.microsoft.com/office/drawing/2014/main" id="{DD822220-A5E3-1660-3787-03ED068121D4}"/>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667" b="90000" l="10000" r="90000">
                        <a14:foregroundMark x1="35072" y1="15167" x2="41449" y2="7667"/>
                        <a14:foregroundMark x1="41449" y1="7667" x2="53333" y2="12500"/>
                        <a14:backgroundMark x1="23043" y1="40000" x2="18986" y2="66333"/>
                        <a14:backgroundMark x1="18986" y1="66333" x2="21014" y2="77167"/>
                        <a14:backgroundMark x1="21014" y1="77167" x2="30435" y2="85833"/>
                        <a14:backgroundMark x1="30435" y1="85833" x2="55072" y2="89333"/>
                        <a14:backgroundMark x1="26377" y1="56667" x2="11884" y2="48000"/>
                        <a14:backgroundMark x1="11884" y1="48000" x2="11884" y2="47667"/>
                        <a14:backgroundMark x1="23188" y1="51333" x2="28261" y2="33000"/>
                        <a14:backgroundMark x1="28261" y1="33000" x2="27681" y2="28333"/>
                        <a14:backgroundMark x1="27681" y1="24167" x2="24058" y2="16500"/>
                        <a14:backgroundMark x1="24058" y1="16500" x2="24058" y2="16833"/>
                        <a14:backgroundMark x1="28986" y1="25333" x2="23333" y2="33000"/>
                        <a14:backgroundMark x1="23333" y1="33000" x2="18551" y2="45333"/>
                        <a14:backgroundMark x1="79565" y1="63000" x2="71304" y2="23500"/>
                        <a14:backgroundMark x1="83913" y1="61833" x2="76957" y2="33167"/>
                        <a14:backgroundMark x1="76957" y1="33167" x2="76957" y2="33333"/>
                        <a14:backgroundMark x1="85797" y1="58667" x2="79710" y2="33833"/>
                        <a14:backgroundMark x1="79710" y1="33833" x2="79710" y2="33667"/>
                        <a14:backgroundMark x1="74638" y1="65833" x2="73623" y2="35333"/>
                        <a14:backgroundMark x1="85217" y1="60333" x2="79130" y2="75667"/>
                        <a14:backgroundMark x1="79130" y1="75667" x2="65217" y2="86500"/>
                        <a14:backgroundMark x1="65217" y1="86500" x2="75217" y2="68167"/>
                        <a14:backgroundMark x1="75217" y1="68167" x2="75652" y2="63667"/>
                        <a14:backgroundMark x1="73333" y1="80833" x2="61884" y2="89500"/>
                        <a14:backgroundMark x1="61884" y1="89500" x2="51159" y2="87000"/>
                        <a14:backgroundMark x1="51159" y1="87000" x2="57971" y2="79167"/>
                        <a14:backgroundMark x1="57971" y1="79167" x2="66232" y2="77833"/>
                        <a14:backgroundMark x1="55217" y1="77833" x2="44058" y2="80333"/>
                        <a14:backgroundMark x1="44058" y1="80333" x2="35217" y2="78500"/>
                        <a14:backgroundMark x1="35217" y1="78500" x2="36522" y2="69500"/>
                        <a14:backgroundMark x1="26812" y1="69000" x2="28116" y2="41667"/>
                        <a14:backgroundMark x1="35507" y1="63167" x2="35507" y2="63167"/>
                        <a14:backgroundMark x1="36667" y1="64500" x2="36667" y2="62167"/>
                        <a14:backgroundMark x1="44783" y1="63000" x2="52899" y2="62500"/>
                        <a14:backgroundMark x1="63043" y1="65167" x2="63043" y2="62000"/>
                        <a14:backgroundMark x1="54638" y1="63000" x2="42899" y2="64500"/>
                        <a14:backgroundMark x1="71884" y1="64667" x2="73188" y2="35833"/>
                        <a14:backgroundMark x1="73188" y1="35833" x2="69855" y2="32167"/>
                        <a14:backgroundMark x1="69855" y1="29000" x2="62029" y2="23500"/>
                        <a14:backgroundMark x1="62029" y1="23500" x2="59855" y2="23000"/>
                        <a14:backgroundMark x1="58696" y1="23667" x2="52464" y2="23667"/>
                        <a14:backgroundMark x1="50580" y1="23667" x2="32174" y2="24167"/>
                        <a14:backgroundMark x1="32174" y1="24167" x2="29710" y2="29833"/>
                      </a14:backgroundRemoval>
                    </a14:imgEffect>
                  </a14:imgLayer>
                </a14:imgProps>
              </a:ext>
            </a:extLst>
          </a:blip>
          <a:stretch>
            <a:fillRect/>
          </a:stretch>
        </p:blipFill>
        <p:spPr>
          <a:xfrm>
            <a:off x="-397338" y="1414874"/>
            <a:ext cx="4632490" cy="4028252"/>
          </a:xfrm>
          <a:prstGeom prst="rect">
            <a:avLst/>
          </a:prstGeom>
        </p:spPr>
      </p:pic>
    </p:spTree>
    <p:extLst>
      <p:ext uri="{BB962C8B-B14F-4D97-AF65-F5344CB8AC3E}">
        <p14:creationId xmlns:p14="http://schemas.microsoft.com/office/powerpoint/2010/main" val="358226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26A892-10DB-4D8F-8589-C84BC5328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E91BD27-0A21-43ED-80E7-0A40F57C8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72946"/>
            <a:ext cx="6721522" cy="6785055"/>
          </a:xfrm>
          <a:custGeom>
            <a:avLst/>
            <a:gdLst>
              <a:gd name="connsiteX0" fmla="*/ 767991 w 6329420"/>
              <a:gd name="connsiteY0" fmla="*/ 731396 h 6389247"/>
              <a:gd name="connsiteX1" fmla="*/ 1299514 w 6329420"/>
              <a:gd name="connsiteY1" fmla="*/ 1262919 h 6389247"/>
              <a:gd name="connsiteX2" fmla="*/ 767991 w 6329420"/>
              <a:gd name="connsiteY2" fmla="*/ 1794442 h 6389247"/>
              <a:gd name="connsiteX3" fmla="*/ 236469 w 6329420"/>
              <a:gd name="connsiteY3" fmla="*/ 1262919 h 6389247"/>
              <a:gd name="connsiteX4" fmla="*/ 767991 w 6329420"/>
              <a:gd name="connsiteY4" fmla="*/ 731396 h 6389247"/>
              <a:gd name="connsiteX5" fmla="*/ 2926094 w 6329420"/>
              <a:gd name="connsiteY5" fmla="*/ 324026 h 6389247"/>
              <a:gd name="connsiteX6" fmla="*/ 3207855 w 6329420"/>
              <a:gd name="connsiteY6" fmla="*/ 605787 h 6389247"/>
              <a:gd name="connsiteX7" fmla="*/ 2926094 w 6329420"/>
              <a:gd name="connsiteY7" fmla="*/ 887548 h 6389247"/>
              <a:gd name="connsiteX8" fmla="*/ 2644333 w 6329420"/>
              <a:gd name="connsiteY8" fmla="*/ 605787 h 6389247"/>
              <a:gd name="connsiteX9" fmla="*/ 2926094 w 6329420"/>
              <a:gd name="connsiteY9" fmla="*/ 324026 h 6389247"/>
              <a:gd name="connsiteX10" fmla="*/ 5761439 w 6329420"/>
              <a:gd name="connsiteY10" fmla="*/ 17664 h 6389247"/>
              <a:gd name="connsiteX11" fmla="*/ 5784727 w 6329420"/>
              <a:gd name="connsiteY11" fmla="*/ 18309 h 6389247"/>
              <a:gd name="connsiteX12" fmla="*/ 6232947 w 6329420"/>
              <a:gd name="connsiteY12" fmla="*/ 102447 h 6389247"/>
              <a:gd name="connsiteX13" fmla="*/ 6329420 w 6329420"/>
              <a:gd name="connsiteY13" fmla="*/ 159335 h 6389247"/>
              <a:gd name="connsiteX14" fmla="*/ 6329420 w 6329420"/>
              <a:gd name="connsiteY14" fmla="*/ 6389247 h 6389247"/>
              <a:gd name="connsiteX15" fmla="*/ 3180387 w 6329420"/>
              <a:gd name="connsiteY15" fmla="*/ 6389247 h 6389247"/>
              <a:gd name="connsiteX16" fmla="*/ 2702967 w 6329420"/>
              <a:gd name="connsiteY16" fmla="*/ 6389247 h 6389247"/>
              <a:gd name="connsiteX17" fmla="*/ 1013739 w 6329420"/>
              <a:gd name="connsiteY17" fmla="*/ 6389247 h 6389247"/>
              <a:gd name="connsiteX18" fmla="*/ 1024183 w 6329420"/>
              <a:gd name="connsiteY18" fmla="*/ 6281366 h 6389247"/>
              <a:gd name="connsiteX19" fmla="*/ 903050 w 6329420"/>
              <a:gd name="connsiteY19" fmla="*/ 5588470 h 6389247"/>
              <a:gd name="connsiteX20" fmla="*/ 273230 w 6329420"/>
              <a:gd name="connsiteY20" fmla="*/ 5151559 h 6389247"/>
              <a:gd name="connsiteX21" fmla="*/ 40189 w 6329420"/>
              <a:gd name="connsiteY21" fmla="*/ 4431326 h 6389247"/>
              <a:gd name="connsiteX22" fmla="*/ 467268 w 6329420"/>
              <a:gd name="connsiteY22" fmla="*/ 3598198 h 6389247"/>
              <a:gd name="connsiteX23" fmla="*/ 3203 w 6329420"/>
              <a:gd name="connsiteY23" fmla="*/ 2797063 h 6389247"/>
              <a:gd name="connsiteX24" fmla="*/ 345913 w 6329420"/>
              <a:gd name="connsiteY24" fmla="*/ 2096653 h 6389247"/>
              <a:gd name="connsiteX25" fmla="*/ 1552774 w 6329420"/>
              <a:gd name="connsiteY25" fmla="*/ 2014542 h 6389247"/>
              <a:gd name="connsiteX26" fmla="*/ 1737708 w 6329420"/>
              <a:gd name="connsiteY26" fmla="*/ 1339596 h 6389247"/>
              <a:gd name="connsiteX27" fmla="*/ 1365343 w 6329420"/>
              <a:gd name="connsiteY27" fmla="*/ 604294 h 6389247"/>
              <a:gd name="connsiteX28" fmla="*/ 1784365 w 6329420"/>
              <a:gd name="connsiteY28" fmla="*/ 110735 h 6389247"/>
              <a:gd name="connsiteX29" fmla="*/ 1881062 w 6329420"/>
              <a:gd name="connsiteY29" fmla="*/ 100098 h 6389247"/>
              <a:gd name="connsiteX30" fmla="*/ 2326675 w 6329420"/>
              <a:gd name="connsiteY30" fmla="*/ 311301 h 6389247"/>
              <a:gd name="connsiteX31" fmla="*/ 2585018 w 6329420"/>
              <a:gd name="connsiteY31" fmla="*/ 1190279 h 6389247"/>
              <a:gd name="connsiteX32" fmla="*/ 2694528 w 6329420"/>
              <a:gd name="connsiteY32" fmla="*/ 1338063 h 6389247"/>
              <a:gd name="connsiteX33" fmla="*/ 2982926 w 6329420"/>
              <a:gd name="connsiteY33" fmla="*/ 1306959 h 6389247"/>
              <a:gd name="connsiteX34" fmla="*/ 3354163 w 6329420"/>
              <a:gd name="connsiteY34" fmla="*/ 881733 h 6389247"/>
              <a:gd name="connsiteX35" fmla="*/ 4299539 w 6329420"/>
              <a:gd name="connsiteY35" fmla="*/ 1304623 h 6389247"/>
              <a:gd name="connsiteX36" fmla="*/ 4625167 w 6329420"/>
              <a:gd name="connsiteY36" fmla="*/ 991486 h 6389247"/>
              <a:gd name="connsiteX37" fmla="*/ 4692533 w 6329420"/>
              <a:gd name="connsiteY37" fmla="*/ 854498 h 6389247"/>
              <a:gd name="connsiteX38" fmla="*/ 5607288 w 6329420"/>
              <a:gd name="connsiteY38" fmla="*/ 28863 h 6389247"/>
              <a:gd name="connsiteX39" fmla="*/ 5761439 w 6329420"/>
              <a:gd name="connsiteY39" fmla="*/ 17664 h 6389247"/>
              <a:gd name="connsiteX40" fmla="*/ 4156539 w 6329420"/>
              <a:gd name="connsiteY40" fmla="*/ 0 h 6389247"/>
              <a:gd name="connsiteX41" fmla="*/ 4663751 w 6329420"/>
              <a:gd name="connsiteY41" fmla="*/ 507212 h 6389247"/>
              <a:gd name="connsiteX42" fmla="*/ 4156539 w 6329420"/>
              <a:gd name="connsiteY42" fmla="*/ 1014424 h 6389247"/>
              <a:gd name="connsiteX43" fmla="*/ 3649327 w 6329420"/>
              <a:gd name="connsiteY43" fmla="*/ 507212 h 6389247"/>
              <a:gd name="connsiteX44" fmla="*/ 4156539 w 6329420"/>
              <a:gd name="connsiteY44" fmla="*/ 0 h 638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329420" h="6389247">
                <a:moveTo>
                  <a:pt x="767991" y="731396"/>
                </a:moveTo>
                <a:cubicBezTo>
                  <a:pt x="1061543" y="731396"/>
                  <a:pt x="1299514" y="969367"/>
                  <a:pt x="1299514" y="1262919"/>
                </a:cubicBezTo>
                <a:cubicBezTo>
                  <a:pt x="1299514" y="1556471"/>
                  <a:pt x="1061543" y="1794442"/>
                  <a:pt x="767991" y="1794442"/>
                </a:cubicBezTo>
                <a:cubicBezTo>
                  <a:pt x="474439" y="1794442"/>
                  <a:pt x="236469" y="1556471"/>
                  <a:pt x="236469" y="1262919"/>
                </a:cubicBezTo>
                <a:cubicBezTo>
                  <a:pt x="236469" y="969367"/>
                  <a:pt x="474439" y="731396"/>
                  <a:pt x="767991" y="731396"/>
                </a:cubicBezTo>
                <a:close/>
                <a:moveTo>
                  <a:pt x="2926094" y="324026"/>
                </a:moveTo>
                <a:cubicBezTo>
                  <a:pt x="3081706" y="324026"/>
                  <a:pt x="3207855" y="450175"/>
                  <a:pt x="3207855" y="605787"/>
                </a:cubicBezTo>
                <a:cubicBezTo>
                  <a:pt x="3207855" y="761399"/>
                  <a:pt x="3081706" y="887548"/>
                  <a:pt x="2926094" y="887548"/>
                </a:cubicBezTo>
                <a:cubicBezTo>
                  <a:pt x="2770482" y="887548"/>
                  <a:pt x="2644333" y="761399"/>
                  <a:pt x="2644333" y="605787"/>
                </a:cubicBezTo>
                <a:cubicBezTo>
                  <a:pt x="2644333" y="450175"/>
                  <a:pt x="2770482" y="324026"/>
                  <a:pt x="2926094" y="324026"/>
                </a:cubicBezTo>
                <a:close/>
                <a:moveTo>
                  <a:pt x="5761439" y="17664"/>
                </a:moveTo>
                <a:lnTo>
                  <a:pt x="5784727" y="18309"/>
                </a:lnTo>
                <a:cubicBezTo>
                  <a:pt x="5972924" y="25037"/>
                  <a:pt x="6119949" y="54449"/>
                  <a:pt x="6232947" y="102447"/>
                </a:cubicBezTo>
                <a:lnTo>
                  <a:pt x="6329420" y="159335"/>
                </a:lnTo>
                <a:lnTo>
                  <a:pt x="6329420" y="6389247"/>
                </a:lnTo>
                <a:lnTo>
                  <a:pt x="3180387" y="6389247"/>
                </a:lnTo>
                <a:lnTo>
                  <a:pt x="2702967" y="6389247"/>
                </a:lnTo>
                <a:lnTo>
                  <a:pt x="1013739" y="6389247"/>
                </a:lnTo>
                <a:lnTo>
                  <a:pt x="1024183" y="6281366"/>
                </a:lnTo>
                <a:cubicBezTo>
                  <a:pt x="1049848" y="6046008"/>
                  <a:pt x="1072512" y="5801284"/>
                  <a:pt x="903050" y="5588470"/>
                </a:cubicBezTo>
                <a:cubicBezTo>
                  <a:pt x="704901" y="5339877"/>
                  <a:pt x="494907" y="5451483"/>
                  <a:pt x="273230" y="5151559"/>
                </a:cubicBezTo>
                <a:cubicBezTo>
                  <a:pt x="109328" y="4929882"/>
                  <a:pt x="-26532" y="4726254"/>
                  <a:pt x="40189" y="4431326"/>
                </a:cubicBezTo>
                <a:cubicBezTo>
                  <a:pt x="129472" y="4036881"/>
                  <a:pt x="470813" y="3882974"/>
                  <a:pt x="467268" y="3598198"/>
                </a:cubicBezTo>
                <a:cubicBezTo>
                  <a:pt x="463239" y="3255890"/>
                  <a:pt x="44217" y="3187318"/>
                  <a:pt x="3203" y="2797063"/>
                </a:cubicBezTo>
                <a:cubicBezTo>
                  <a:pt x="-23550" y="2542509"/>
                  <a:pt x="119641" y="2237671"/>
                  <a:pt x="345913" y="2096653"/>
                </a:cubicBezTo>
                <a:cubicBezTo>
                  <a:pt x="762919" y="1836457"/>
                  <a:pt x="1233029" y="2275545"/>
                  <a:pt x="1552774" y="2014542"/>
                </a:cubicBezTo>
                <a:cubicBezTo>
                  <a:pt x="1743751" y="1858617"/>
                  <a:pt x="1774856" y="1540160"/>
                  <a:pt x="1737708" y="1339596"/>
                </a:cubicBezTo>
                <a:cubicBezTo>
                  <a:pt x="1666877" y="957721"/>
                  <a:pt x="1353739" y="895190"/>
                  <a:pt x="1365343" y="604294"/>
                </a:cubicBezTo>
                <a:cubicBezTo>
                  <a:pt x="1373885" y="388094"/>
                  <a:pt x="1557287" y="161098"/>
                  <a:pt x="1784365" y="110735"/>
                </a:cubicBezTo>
                <a:cubicBezTo>
                  <a:pt x="1816113" y="103643"/>
                  <a:pt x="1848539" y="100098"/>
                  <a:pt x="1881062" y="100098"/>
                </a:cubicBezTo>
                <a:cubicBezTo>
                  <a:pt x="2100564" y="100098"/>
                  <a:pt x="2273329" y="261260"/>
                  <a:pt x="2326675" y="311301"/>
                </a:cubicBezTo>
                <a:cubicBezTo>
                  <a:pt x="2579216" y="547161"/>
                  <a:pt x="2379374" y="836206"/>
                  <a:pt x="2585018" y="1190279"/>
                </a:cubicBezTo>
                <a:cubicBezTo>
                  <a:pt x="2616968" y="1242737"/>
                  <a:pt x="2653624" y="1292213"/>
                  <a:pt x="2694528" y="1338063"/>
                </a:cubicBezTo>
                <a:cubicBezTo>
                  <a:pt x="2775108" y="1429685"/>
                  <a:pt x="2925230" y="1413569"/>
                  <a:pt x="2982926" y="1306959"/>
                </a:cubicBezTo>
                <a:cubicBezTo>
                  <a:pt x="3078253" y="1130728"/>
                  <a:pt x="3169390" y="933143"/>
                  <a:pt x="3354163" y="881733"/>
                </a:cubicBezTo>
                <a:cubicBezTo>
                  <a:pt x="3713394" y="781733"/>
                  <a:pt x="3927255" y="1375615"/>
                  <a:pt x="4299539" y="1304623"/>
                </a:cubicBezTo>
                <a:cubicBezTo>
                  <a:pt x="4454094" y="1275131"/>
                  <a:pt x="4543700" y="1148457"/>
                  <a:pt x="4625167" y="991486"/>
                </a:cubicBezTo>
                <a:cubicBezTo>
                  <a:pt x="4647810" y="947730"/>
                  <a:pt x="4669890" y="901637"/>
                  <a:pt x="4692533" y="854498"/>
                </a:cubicBezTo>
                <a:cubicBezTo>
                  <a:pt x="4762477" y="605422"/>
                  <a:pt x="4865621" y="105095"/>
                  <a:pt x="5607288" y="28863"/>
                </a:cubicBezTo>
                <a:cubicBezTo>
                  <a:pt x="5658191" y="20163"/>
                  <a:pt x="5709812" y="16455"/>
                  <a:pt x="5761439" y="17664"/>
                </a:cubicBezTo>
                <a:close/>
                <a:moveTo>
                  <a:pt x="4156539" y="0"/>
                </a:moveTo>
                <a:cubicBezTo>
                  <a:pt x="4436664" y="0"/>
                  <a:pt x="4663751" y="227087"/>
                  <a:pt x="4663751" y="507212"/>
                </a:cubicBezTo>
                <a:cubicBezTo>
                  <a:pt x="4663751" y="787337"/>
                  <a:pt x="4436664" y="1014424"/>
                  <a:pt x="4156539" y="1014424"/>
                </a:cubicBezTo>
                <a:cubicBezTo>
                  <a:pt x="3876414" y="1014424"/>
                  <a:pt x="3649327" y="787337"/>
                  <a:pt x="3649327" y="507212"/>
                </a:cubicBezTo>
                <a:cubicBezTo>
                  <a:pt x="3649327" y="227087"/>
                  <a:pt x="3876414" y="0"/>
                  <a:pt x="41565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033BF6FC-2316-EFDE-87B6-CA6FA468F56D}"/>
              </a:ext>
            </a:extLst>
          </p:cNvPr>
          <p:cNvSpPr txBox="1"/>
          <p:nvPr/>
        </p:nvSpPr>
        <p:spPr>
          <a:xfrm>
            <a:off x="133676" y="-2083817"/>
            <a:ext cx="10969752" cy="3130807"/>
          </a:xfrm>
          <a:prstGeom prst="rect">
            <a:avLst/>
          </a:prstGeom>
        </p:spPr>
        <p:txBody>
          <a:bodyPr vert="horz" lIns="91440" tIns="45720" rIns="91440" bIns="45720" rtlCol="0" anchor="b">
            <a:normAutofit/>
          </a:bodyPr>
          <a:lstStyle/>
          <a:p>
            <a:pPr>
              <a:spcBef>
                <a:spcPct val="0"/>
              </a:spcBef>
              <a:spcAft>
                <a:spcPts val="600"/>
              </a:spcAft>
            </a:pPr>
            <a:r>
              <a:rPr lang="en-US" sz="5400" dirty="0">
                <a:latin typeface="+mj-lt"/>
                <a:ea typeface="+mj-ea"/>
                <a:cs typeface="+mj-cs"/>
              </a:rPr>
              <a:t>Pickling (definition)</a:t>
            </a:r>
          </a:p>
        </p:txBody>
      </p:sp>
      <p:sp>
        <p:nvSpPr>
          <p:cNvPr id="4" name="TextBox 3">
            <a:extLst>
              <a:ext uri="{FF2B5EF4-FFF2-40B4-BE49-F238E27FC236}">
                <a16:creationId xmlns:a16="http://schemas.microsoft.com/office/drawing/2014/main" id="{58E7E043-D0CB-146F-572D-F80C9082FF01}"/>
              </a:ext>
            </a:extLst>
          </p:cNvPr>
          <p:cNvSpPr txBox="1"/>
          <p:nvPr/>
        </p:nvSpPr>
        <p:spPr>
          <a:xfrm>
            <a:off x="201354" y="945939"/>
            <a:ext cx="6239415" cy="668038"/>
          </a:xfrm>
          <a:prstGeom prst="rect">
            <a:avLst/>
          </a:prstGeom>
        </p:spPr>
        <p:txBody>
          <a:bodyPr vert="horz" lIns="91440" tIns="45720" rIns="91440" bIns="45720" rtlCol="0">
            <a:normAutofit/>
          </a:bodyPr>
          <a:lstStyle/>
          <a:p>
            <a:pPr>
              <a:lnSpc>
                <a:spcPct val="110000"/>
              </a:lnSpc>
              <a:spcBef>
                <a:spcPts val="1000"/>
              </a:spcBef>
              <a:buClr>
                <a:schemeClr val="accent5"/>
              </a:buClr>
            </a:pPr>
            <a:r>
              <a:rPr lang="en-US" sz="2000" dirty="0"/>
              <a:t>S</a:t>
            </a:r>
            <a:r>
              <a:rPr lang="en-US" sz="2000" b="0" i="0" dirty="0">
                <a:effectLst/>
              </a:rPr>
              <a:t>uitable for being pickled or used in making pickles</a:t>
            </a:r>
            <a:endParaRPr lang="en-US" sz="2000" dirty="0"/>
          </a:p>
        </p:txBody>
      </p:sp>
      <p:sp>
        <p:nvSpPr>
          <p:cNvPr id="3" name="TextBox 2">
            <a:extLst>
              <a:ext uri="{FF2B5EF4-FFF2-40B4-BE49-F238E27FC236}">
                <a16:creationId xmlns:a16="http://schemas.microsoft.com/office/drawing/2014/main" id="{20A34A10-C1BD-DC20-AF6B-54A51FD71135}"/>
              </a:ext>
            </a:extLst>
          </p:cNvPr>
          <p:cNvSpPr txBox="1"/>
          <p:nvPr/>
        </p:nvSpPr>
        <p:spPr>
          <a:xfrm>
            <a:off x="241053" y="1947996"/>
            <a:ext cx="6239415" cy="1200329"/>
          </a:xfrm>
          <a:prstGeom prst="rect">
            <a:avLst/>
          </a:prstGeom>
          <a:noFill/>
        </p:spPr>
        <p:txBody>
          <a:bodyPr wrap="square" rtlCol="0">
            <a:spAutoFit/>
          </a:bodyPr>
          <a:lstStyle/>
          <a:p>
            <a:r>
              <a:rPr lang="en-US" dirty="0"/>
              <a:t>You got a spare cucumber or carrot?</a:t>
            </a:r>
          </a:p>
          <a:p>
            <a:r>
              <a:rPr lang="en-US" dirty="0"/>
              <a:t>Well, use it up! Throw it in a part water and vinegar mixture (with herbs of your choice) and pickle it for a few days for the perfect sandwich topping or lunch side.  </a:t>
            </a:r>
            <a:endParaRPr lang="en-AU" dirty="0"/>
          </a:p>
        </p:txBody>
      </p:sp>
      <p:sp>
        <p:nvSpPr>
          <p:cNvPr id="5" name="TextBox 4">
            <a:extLst>
              <a:ext uri="{FF2B5EF4-FFF2-40B4-BE49-F238E27FC236}">
                <a16:creationId xmlns:a16="http://schemas.microsoft.com/office/drawing/2014/main" id="{DD42370A-A4E7-4ED4-58FC-866FD98C895C}"/>
              </a:ext>
            </a:extLst>
          </p:cNvPr>
          <p:cNvSpPr txBox="1"/>
          <p:nvPr/>
        </p:nvSpPr>
        <p:spPr>
          <a:xfrm>
            <a:off x="241053" y="3204527"/>
            <a:ext cx="4765964" cy="1754326"/>
          </a:xfrm>
          <a:prstGeom prst="rect">
            <a:avLst/>
          </a:prstGeom>
          <a:noFill/>
        </p:spPr>
        <p:txBody>
          <a:bodyPr wrap="square" rtlCol="0">
            <a:spAutoFit/>
          </a:bodyPr>
          <a:lstStyle/>
          <a:p>
            <a:r>
              <a:rPr lang="en-US" dirty="0"/>
              <a:t>-Some benefits to pickling include: </a:t>
            </a:r>
          </a:p>
          <a:p>
            <a:r>
              <a:rPr lang="en-US" dirty="0"/>
              <a:t>-Longer shelf life</a:t>
            </a:r>
          </a:p>
          <a:p>
            <a:r>
              <a:rPr lang="en-US" dirty="0"/>
              <a:t>-Added flavor and taste</a:t>
            </a:r>
          </a:p>
          <a:p>
            <a:r>
              <a:rPr lang="en-US" dirty="0"/>
              <a:t>-Simple and easy</a:t>
            </a:r>
          </a:p>
          <a:p>
            <a:r>
              <a:rPr lang="en-US" dirty="0"/>
              <a:t>-Teaches kids basic skills in the kitchen</a:t>
            </a:r>
          </a:p>
          <a:p>
            <a:r>
              <a:rPr lang="en-US" dirty="0"/>
              <a:t>-Inexpensive. </a:t>
            </a:r>
            <a:endParaRPr lang="en-AU" dirty="0"/>
          </a:p>
        </p:txBody>
      </p:sp>
      <p:pic>
        <p:nvPicPr>
          <p:cNvPr id="6" name="Picture 5">
            <a:extLst>
              <a:ext uri="{FF2B5EF4-FFF2-40B4-BE49-F238E27FC236}">
                <a16:creationId xmlns:a16="http://schemas.microsoft.com/office/drawing/2014/main" id="{036C782C-64BA-C827-31E6-B424A5D644B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1983" y1="45781" x2="45359" y2="42405"/>
                        <a14:foregroundMark x1="42405" y1="47046" x2="42405" y2="47046"/>
                        <a14:foregroundMark x1="12869" y1="42194" x2="28059" y2="46414"/>
                        <a14:foregroundMark x1="28059" y1="46414" x2="30591" y2="46414"/>
                        <a14:foregroundMark x1="23207" y1="45781" x2="12869" y2="43671"/>
                        <a14:foregroundMark x1="35654" y1="46835" x2="35232" y2="47468"/>
                        <a14:foregroundMark x1="32278" y1="46835" x2="32278" y2="46835"/>
                        <a14:foregroundMark x1="12025" y1="41772" x2="14346" y2="45781"/>
                      </a14:backgroundRemoval>
                    </a14:imgEffect>
                  </a14:imgLayer>
                </a14:imgProps>
              </a:ext>
            </a:extLst>
          </a:blip>
          <a:stretch>
            <a:fillRect/>
          </a:stretch>
        </p:blipFill>
        <p:spPr>
          <a:xfrm>
            <a:off x="-345781" y="4673521"/>
            <a:ext cx="4514850" cy="4514850"/>
          </a:xfrm>
          <a:prstGeom prst="rect">
            <a:avLst/>
          </a:prstGeom>
        </p:spPr>
      </p:pic>
      <p:pic>
        <p:nvPicPr>
          <p:cNvPr id="1026" name="Picture 2" descr="Pickles Stock Illustrations – 9,186 Pickles Stock Illustrations ...">
            <a:extLst>
              <a:ext uri="{FF2B5EF4-FFF2-40B4-BE49-F238E27FC236}">
                <a16:creationId xmlns:a16="http://schemas.microsoft.com/office/drawing/2014/main" id="{8F7C4F0A-3FF9-4E4C-16D4-CF51CD99E06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94" b="89873" l="9916" r="89873">
                        <a14:foregroundMark x1="59494" y1="13713" x2="72785" y2="38608"/>
                        <a14:foregroundMark x1="72785" y1="38608" x2="75738" y2="41350"/>
                        <a14:foregroundMark x1="81224" y1="11603" x2="57806" y2="12025"/>
                        <a14:foregroundMark x1="68987" y1="9494" x2="74473" y2="9916"/>
                        <a14:foregroundMark x1="87131" y1="43038" x2="60970" y2="46203"/>
                        <a14:foregroundMark x1="60970" y1="46203" x2="56751" y2="42405"/>
                        <a14:foregroundMark x1="86076" y1="44515" x2="69831" y2="47257"/>
                        <a14:foregroundMark x1="87131" y1="41772" x2="76582" y2="47468"/>
                        <a14:foregroundMark x1="76582" y1="47468" x2="73629" y2="47257"/>
                        <a14:foregroundMark x1="78059" y1="47468" x2="86498" y2="46624"/>
                        <a14:foregroundMark x1="87975" y1="43038" x2="87553" y2="45781"/>
                        <a14:foregroundMark x1="89451" y1="44093" x2="87131" y2="41139"/>
                        <a14:backgroundMark x1="25738" y1="13713" x2="33544" y2="57173"/>
                        <a14:backgroundMark x1="28059" y1="22785" x2="21941" y2="39241"/>
                        <a14:backgroundMark x1="21941" y1="39241" x2="28481" y2="25105"/>
                        <a14:backgroundMark x1="28481" y1="25105" x2="44515" y2="28481"/>
                        <a14:backgroundMark x1="44515" y1="28481" x2="34810" y2="33966"/>
                        <a14:backgroundMark x1="37342" y1="16878" x2="18987" y2="14979"/>
                        <a14:backgroundMark x1="18987" y1="14979" x2="15190" y2="24895"/>
                        <a14:backgroundMark x1="15190" y1="24895" x2="22574" y2="16878"/>
                        <a14:backgroundMark x1="24473" y1="18776" x2="13924" y2="33966"/>
                        <a14:backgroundMark x1="13924" y1="33966" x2="18987" y2="43249"/>
                        <a14:backgroundMark x1="18987" y1="43249" x2="29747" y2="41772"/>
                        <a14:backgroundMark x1="29747" y1="41772" x2="30802" y2="39030"/>
                        <a14:backgroundMark x1="25105" y1="35021" x2="15190" y2="20886"/>
                        <a14:backgroundMark x1="15190" y1="20886" x2="31013" y2="13713"/>
                        <a14:backgroundMark x1="31013" y1="13713" x2="43460" y2="13502"/>
                        <a14:backgroundMark x1="43460" y1="13502" x2="28059" y2="11392"/>
                        <a14:backgroundMark x1="28059" y1="11392" x2="19409" y2="17511"/>
                        <a14:backgroundMark x1="19409" y1="17511" x2="17300" y2="16878"/>
                        <a14:backgroundMark x1="36709" y1="33755" x2="38608" y2="47468"/>
                        <a14:backgroundMark x1="38608" y1="47468" x2="39451" y2="48101"/>
                      </a14:backgroundRemoval>
                    </a14:imgEffect>
                  </a14:imgLayer>
                </a14:imgProps>
              </a:ext>
              <a:ext uri="{28A0092B-C50C-407E-A947-70E740481C1C}">
                <a14:useLocalDpi xmlns:a14="http://schemas.microsoft.com/office/drawing/2010/main" val="0"/>
              </a:ext>
            </a:extLst>
          </a:blip>
          <a:srcRect/>
          <a:stretch>
            <a:fillRect/>
          </a:stretch>
        </p:blipFill>
        <p:spPr bwMode="auto">
          <a:xfrm>
            <a:off x="511472" y="4656777"/>
            <a:ext cx="4514850" cy="4514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BD43A5-BAA4-5795-B532-608054A7097F}"/>
              </a:ext>
            </a:extLst>
          </p:cNvPr>
          <p:cNvSpPr txBox="1"/>
          <p:nvPr/>
        </p:nvSpPr>
        <p:spPr>
          <a:xfrm>
            <a:off x="6236096" y="2117433"/>
            <a:ext cx="5856470" cy="2862322"/>
          </a:xfrm>
          <a:prstGeom prst="rect">
            <a:avLst/>
          </a:prstGeom>
          <a:noFill/>
        </p:spPr>
        <p:txBody>
          <a:bodyPr wrap="square" rtlCol="0">
            <a:spAutoFit/>
          </a:bodyPr>
          <a:lstStyle/>
          <a:p>
            <a:r>
              <a:rPr lang="en-US" dirty="0"/>
              <a:t>You can basically use any vegetable as well!</a:t>
            </a:r>
          </a:p>
          <a:p>
            <a:pPr marL="285750" indent="-285750">
              <a:buFont typeface="Avenir Next LT Pro" panose="020B0504020202020204" pitchFamily="34" charset="0"/>
              <a:buChar char="–"/>
            </a:pPr>
            <a:r>
              <a:rPr lang="en-US" dirty="0"/>
              <a:t>Carrot</a:t>
            </a:r>
          </a:p>
          <a:p>
            <a:pPr marL="285750" indent="-285750">
              <a:buFont typeface="Avenir Next LT Pro" panose="020B0504020202020204" pitchFamily="34" charset="0"/>
              <a:buChar char="–"/>
            </a:pPr>
            <a:r>
              <a:rPr lang="en-US" dirty="0"/>
              <a:t>Cucumber</a:t>
            </a:r>
          </a:p>
          <a:p>
            <a:pPr marL="285750" indent="-285750">
              <a:buFont typeface="Avenir Next LT Pro" panose="020B0504020202020204" pitchFamily="34" charset="0"/>
              <a:buChar char="–"/>
            </a:pPr>
            <a:r>
              <a:rPr lang="en-US" dirty="0"/>
              <a:t>Capsicum</a:t>
            </a:r>
          </a:p>
          <a:p>
            <a:pPr marL="285750" indent="-285750">
              <a:buFont typeface="Avenir Next LT Pro" panose="020B0504020202020204" pitchFamily="34" charset="0"/>
              <a:buChar char="–"/>
            </a:pPr>
            <a:r>
              <a:rPr lang="en-US" dirty="0"/>
              <a:t>Tomato</a:t>
            </a:r>
          </a:p>
          <a:p>
            <a:pPr marL="285750" indent="-285750">
              <a:buFont typeface="Avenir Next LT Pro" panose="020B0504020202020204" pitchFamily="34" charset="0"/>
              <a:buChar char="–"/>
            </a:pPr>
            <a:r>
              <a:rPr lang="en-US" dirty="0"/>
              <a:t>Chili</a:t>
            </a:r>
          </a:p>
          <a:p>
            <a:pPr marL="285750" indent="-285750">
              <a:buFont typeface="Avenir Next LT Pro" panose="020B0504020202020204" pitchFamily="34" charset="0"/>
              <a:buChar char="–"/>
            </a:pPr>
            <a:r>
              <a:rPr lang="en-US" dirty="0"/>
              <a:t>Celery</a:t>
            </a:r>
          </a:p>
          <a:p>
            <a:pPr marL="285750" indent="-285750">
              <a:buFont typeface="Avenir Next LT Pro" panose="020B0504020202020204" pitchFamily="34" charset="0"/>
              <a:buChar char="–"/>
            </a:pPr>
            <a:r>
              <a:rPr lang="en-US" dirty="0"/>
              <a:t>ext.</a:t>
            </a:r>
          </a:p>
          <a:p>
            <a:pPr marL="285750" indent="-285750">
              <a:buFont typeface="Avenir Next LT Pro" panose="020B0504020202020204" pitchFamily="34" charset="0"/>
              <a:buChar char="–"/>
            </a:pPr>
            <a:endParaRPr lang="en-US" dirty="0"/>
          </a:p>
          <a:p>
            <a:pPr marL="285750" indent="-285750">
              <a:buFont typeface="Avenir Next LT Pro" panose="020B0504020202020204" pitchFamily="34" charset="0"/>
              <a:buChar char="–"/>
            </a:pPr>
            <a:endParaRPr lang="en-AU" dirty="0"/>
          </a:p>
        </p:txBody>
      </p:sp>
      <p:pic>
        <p:nvPicPr>
          <p:cNvPr id="8" name="Picture 7">
            <a:extLst>
              <a:ext uri="{FF2B5EF4-FFF2-40B4-BE49-F238E27FC236}">
                <a16:creationId xmlns:a16="http://schemas.microsoft.com/office/drawing/2014/main" id="{EC5CFF81-01F2-5290-760F-B3F956C560C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118" b="89873" l="9916" r="89873">
                        <a14:foregroundMark x1="19620" y1="6118" x2="29747" y2="10338"/>
                        <a14:foregroundMark x1="34810" y1="9916" x2="18143" y2="11392"/>
                        <a14:foregroundMark x1="18143" y1="11392" x2="15190" y2="10338"/>
                        <a14:foregroundMark x1="31646" y1="9283" x2="19620" y2="10759"/>
                        <a14:foregroundMark x1="17601" y1="32399" x2="16667" y2="42405"/>
                        <a14:foregroundMark x1="19620" y1="10759" x2="17936" y2="28802"/>
                        <a14:foregroundMark x1="24051" y1="43882" x2="15401" y2="39873"/>
                        <a14:foregroundMark x1="15401" y1="39873" x2="14634" y2="32052"/>
                        <a14:backgroundMark x1="15401" y1="12236" x2="14768" y2="9283"/>
                        <a14:backgroundMark x1="15190" y1="28481" x2="14768" y2="32068"/>
                      </a14:backgroundRemoval>
                    </a14:imgEffect>
                  </a14:imgLayer>
                </a14:imgProps>
              </a:ext>
            </a:extLst>
          </a:blip>
          <a:stretch>
            <a:fillRect/>
          </a:stretch>
        </p:blipFill>
        <p:spPr>
          <a:xfrm>
            <a:off x="4946632" y="4209538"/>
            <a:ext cx="5125316" cy="5125316"/>
          </a:xfrm>
          <a:prstGeom prst="rect">
            <a:avLst/>
          </a:prstGeom>
        </p:spPr>
      </p:pic>
      <p:pic>
        <p:nvPicPr>
          <p:cNvPr id="16" name="Picture 15">
            <a:extLst>
              <a:ext uri="{FF2B5EF4-FFF2-40B4-BE49-F238E27FC236}">
                <a16:creationId xmlns:a16="http://schemas.microsoft.com/office/drawing/2014/main" id="{C8C0A3F1-C2C5-FC37-6447-F910DE07DF32}"/>
              </a:ext>
            </a:extLst>
          </p:cNvPr>
          <p:cNvPicPr>
            <a:picLocks noChangeAspect="1"/>
          </p:cNvPicPr>
          <p:nvPr/>
        </p:nvPicPr>
        <p:blipFill>
          <a:blip r:embed="rId8">
            <a:extLst>
              <a:ext uri="{BEBA8EAE-BF5A-486C-A8C5-ECC9F3942E4B}">
                <a14:imgProps xmlns:a14="http://schemas.microsoft.com/office/drawing/2010/main">
                  <a14:imgLayer r:embed="rId7">
                    <a14:imgEffect>
                      <a14:backgroundRemoval t="6118" b="89873" l="9916" r="89873">
                        <a14:foregroundMark x1="68143" y1="12658" x2="72363" y2="40928"/>
                        <a14:foregroundMark x1="64979" y1="7173" x2="80169" y2="6118"/>
                        <a14:foregroundMark x1="80169" y1="6118" x2="80591" y2="6329"/>
                        <a14:backgroundMark x1="18987" y1="19198" x2="33755" y2="46414"/>
                        <a14:backgroundMark x1="31224" y1="28059" x2="25949" y2="18565"/>
                        <a14:backgroundMark x1="25949" y1="18565" x2="33544" y2="37553"/>
                        <a14:backgroundMark x1="33544" y1="37553" x2="24684" y2="30802"/>
                        <a14:backgroundMark x1="24684" y1="30802" x2="22996" y2="24684"/>
                        <a14:backgroundMark x1="31224" y1="18776" x2="43460" y2="48101"/>
                        <a14:backgroundMark x1="14979" y1="27848" x2="26582" y2="51899"/>
                        <a14:backgroundMark x1="36498" y1="14346" x2="36498" y2="42405"/>
                        <a14:backgroundMark x1="23840" y1="16667" x2="13713" y2="16667"/>
                        <a14:backgroundMark x1="42616" y1="27848" x2="37342" y2="16456"/>
                      </a14:backgroundRemoval>
                    </a14:imgEffect>
                  </a14:imgLayer>
                </a14:imgProps>
              </a:ext>
            </a:extLst>
          </a:blip>
          <a:stretch>
            <a:fillRect/>
          </a:stretch>
        </p:blipFill>
        <p:spPr>
          <a:xfrm>
            <a:off x="4805913" y="4274644"/>
            <a:ext cx="5024982" cy="5024982"/>
          </a:xfrm>
          <a:prstGeom prst="rect">
            <a:avLst/>
          </a:prstGeom>
        </p:spPr>
      </p:pic>
      <p:pic>
        <p:nvPicPr>
          <p:cNvPr id="19" name="Picture 18">
            <a:extLst>
              <a:ext uri="{FF2B5EF4-FFF2-40B4-BE49-F238E27FC236}">
                <a16:creationId xmlns:a16="http://schemas.microsoft.com/office/drawing/2014/main" id="{D139FEAE-0CCE-624D-CC76-E0BB79603838}"/>
              </a:ext>
            </a:extLst>
          </p:cNvPr>
          <p:cNvPicPr>
            <a:picLocks noChangeAspect="1"/>
          </p:cNvPicPr>
          <p:nvPr/>
        </p:nvPicPr>
        <p:blipFill>
          <a:blip r:embed="rId9">
            <a:extLst>
              <a:ext uri="{BEBA8EAE-BF5A-486C-A8C5-ECC9F3942E4B}">
                <a14:imgProps xmlns:a14="http://schemas.microsoft.com/office/drawing/2010/main">
                  <a14:imgLayer r:embed="rId7">
                    <a14:imgEffect>
                      <a14:backgroundRemoval t="9916" b="92194" l="9916" r="89873">
                        <a14:foregroundMark x1="14768" y1="56540" x2="33755" y2="88186"/>
                        <a14:foregroundMark x1="20253" y1="56540" x2="36498" y2="59283"/>
                        <a14:foregroundMark x1="36498" y1="59283" x2="37342" y2="60970"/>
                        <a14:foregroundMark x1="24262" y1="54852" x2="17722" y2="54852"/>
                        <a14:foregroundMark x1="36498" y1="92194" x2="20886" y2="89241"/>
                        <a14:foregroundMark x1="20886" y1="89241" x2="22785" y2="65401"/>
                        <a14:foregroundMark x1="22785" y1="65401" x2="29536" y2="65190"/>
                        <a14:backgroundMark x1="29114" y1="9705" x2="26582" y2="43038"/>
                        <a14:backgroundMark x1="73840" y1="54430" x2="69409" y2="89662"/>
                      </a14:backgroundRemoval>
                    </a14:imgEffect>
                  </a14:imgLayer>
                </a14:imgProps>
              </a:ext>
            </a:extLst>
          </a:blip>
          <a:stretch>
            <a:fillRect/>
          </a:stretch>
        </p:blipFill>
        <p:spPr>
          <a:xfrm>
            <a:off x="9320763" y="1857034"/>
            <a:ext cx="5057168" cy="5057168"/>
          </a:xfrm>
          <a:prstGeom prst="rect">
            <a:avLst/>
          </a:prstGeom>
        </p:spPr>
      </p:pic>
      <p:pic>
        <p:nvPicPr>
          <p:cNvPr id="10" name="Picture 9">
            <a:extLst>
              <a:ext uri="{FF2B5EF4-FFF2-40B4-BE49-F238E27FC236}">
                <a16:creationId xmlns:a16="http://schemas.microsoft.com/office/drawing/2014/main" id="{11FE47F9-CD2D-8144-7666-F2406AA6C0B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7107" b="92386" l="9783" r="89493">
                        <a14:foregroundMark x1="31522" y1="40778" x2="58696" y2="70728"/>
                        <a14:foregroundMark x1="58696" y1="70728" x2="45652" y2="85618"/>
                        <a14:foregroundMark x1="45652" y1="85618" x2="43841" y2="76481"/>
                        <a14:foregroundMark x1="73551" y1="90694" x2="30797" y2="92386"/>
                        <a14:foregroundMark x1="30797" y1="92386" x2="21014" y2="88494"/>
                        <a14:foregroundMark x1="40580" y1="7107" x2="60507" y2="9814"/>
                        <a14:foregroundMark x1="60507" y1="9814" x2="61957" y2="12014"/>
                        <a14:foregroundMark x1="58333" y1="56514" x2="58333" y2="56514"/>
                        <a14:foregroundMark x1="67029" y1="59052" x2="67029" y2="59052"/>
                        <a14:foregroundMark x1="57246" y1="54315" x2="61957" y2="61421"/>
                      </a14:backgroundRemoval>
                    </a14:imgEffect>
                  </a14:imgLayer>
                </a14:imgProps>
              </a:ext>
            </a:extLst>
          </a:blip>
          <a:stretch>
            <a:fillRect/>
          </a:stretch>
        </p:blipFill>
        <p:spPr>
          <a:xfrm>
            <a:off x="6468020" y="-79349"/>
            <a:ext cx="971634" cy="2080564"/>
          </a:xfrm>
          <a:prstGeom prst="rect">
            <a:avLst/>
          </a:prstGeom>
        </p:spPr>
      </p:pic>
      <p:pic>
        <p:nvPicPr>
          <p:cNvPr id="12" name="Picture 11">
            <a:extLst>
              <a:ext uri="{FF2B5EF4-FFF2-40B4-BE49-F238E27FC236}">
                <a16:creationId xmlns:a16="http://schemas.microsoft.com/office/drawing/2014/main" id="{985B4945-AF7A-E6EC-779F-7B2708121F87}"/>
              </a:ext>
            </a:extLst>
          </p:cNvPr>
          <p:cNvPicPr>
            <a:picLocks noChangeAspect="1"/>
          </p:cNvPicPr>
          <p:nvPr/>
        </p:nvPicPr>
        <p:blipFill>
          <a:blip r:embed="rId12"/>
          <a:stretch>
            <a:fillRect/>
          </a:stretch>
        </p:blipFill>
        <p:spPr>
          <a:xfrm>
            <a:off x="7754130" y="10181"/>
            <a:ext cx="744376" cy="1934092"/>
          </a:xfrm>
          <a:prstGeom prst="rect">
            <a:avLst/>
          </a:prstGeom>
        </p:spPr>
      </p:pic>
      <p:pic>
        <p:nvPicPr>
          <p:cNvPr id="14" name="Picture 13">
            <a:extLst>
              <a:ext uri="{FF2B5EF4-FFF2-40B4-BE49-F238E27FC236}">
                <a16:creationId xmlns:a16="http://schemas.microsoft.com/office/drawing/2014/main" id="{6E554DD4-5AA8-50F8-2059-220C48070A00}"/>
              </a:ext>
            </a:extLst>
          </p:cNvPr>
          <p:cNvPicPr>
            <a:picLocks noChangeAspect="1"/>
          </p:cNvPicPr>
          <p:nvPr/>
        </p:nvPicPr>
        <p:blipFill>
          <a:blip r:embed="rId13"/>
          <a:stretch>
            <a:fillRect/>
          </a:stretch>
        </p:blipFill>
        <p:spPr>
          <a:xfrm>
            <a:off x="9066872" y="67123"/>
            <a:ext cx="2104234" cy="1934092"/>
          </a:xfrm>
          <a:prstGeom prst="rect">
            <a:avLst/>
          </a:prstGeom>
        </p:spPr>
      </p:pic>
    </p:spTree>
    <p:extLst>
      <p:ext uri="{BB962C8B-B14F-4D97-AF65-F5344CB8AC3E}">
        <p14:creationId xmlns:p14="http://schemas.microsoft.com/office/powerpoint/2010/main" val="176668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46177EE-1356-4ED0-8FF0-61CF8817E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110DF80-7755-48B5-8B8F-47C1B9CE5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2366681"/>
            <a:ext cx="12192000" cy="4491318"/>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2B2CCBA-3D6D-2134-8F82-A8C5CD8E5FB7}"/>
              </a:ext>
            </a:extLst>
          </p:cNvPr>
          <p:cNvSpPr txBox="1"/>
          <p:nvPr/>
        </p:nvSpPr>
        <p:spPr>
          <a:xfrm>
            <a:off x="609600" y="552782"/>
            <a:ext cx="5910470" cy="2023673"/>
          </a:xfrm>
          <a:prstGeom prst="rect">
            <a:avLst/>
          </a:prstGeom>
        </p:spPr>
        <p:txBody>
          <a:bodyPr vert="horz" lIns="91440" tIns="45720" rIns="91440" bIns="45720" rtlCol="0" anchor="ctr">
            <a:normAutofit/>
          </a:bodyPr>
          <a:lstStyle/>
          <a:p>
            <a:pPr>
              <a:spcBef>
                <a:spcPct val="0"/>
              </a:spcBef>
              <a:spcAft>
                <a:spcPts val="600"/>
              </a:spcAft>
            </a:pPr>
            <a:r>
              <a:rPr lang="en-US" sz="4400" kern="1200">
                <a:solidFill>
                  <a:schemeClr val="tx1"/>
                </a:solidFill>
                <a:latin typeface="+mj-lt"/>
                <a:ea typeface="+mj-ea"/>
                <a:cs typeface="+mj-cs"/>
              </a:rPr>
              <a:t>Freezing Leftovers.</a:t>
            </a:r>
          </a:p>
        </p:txBody>
      </p:sp>
      <p:sp>
        <p:nvSpPr>
          <p:cNvPr id="3" name="TextBox 2">
            <a:extLst>
              <a:ext uri="{FF2B5EF4-FFF2-40B4-BE49-F238E27FC236}">
                <a16:creationId xmlns:a16="http://schemas.microsoft.com/office/drawing/2014/main" id="{40ED0776-2BEE-D20B-093D-144A3AC05201}"/>
              </a:ext>
            </a:extLst>
          </p:cNvPr>
          <p:cNvSpPr txBox="1"/>
          <p:nvPr/>
        </p:nvSpPr>
        <p:spPr>
          <a:xfrm>
            <a:off x="6694998" y="552782"/>
            <a:ext cx="4887402" cy="2023674"/>
          </a:xfrm>
          <a:prstGeom prst="rect">
            <a:avLst/>
          </a:prstGeom>
        </p:spPr>
        <p:txBody>
          <a:bodyPr vert="horz" lIns="91440" tIns="45720" rIns="91440" bIns="45720" rtlCol="0" anchor="ctr">
            <a:noAutofit/>
          </a:bodyPr>
          <a:lstStyle/>
          <a:p>
            <a:pPr>
              <a:spcAft>
                <a:spcPts val="600"/>
              </a:spcAft>
              <a:buClr>
                <a:schemeClr val="accent5"/>
              </a:buClr>
            </a:pPr>
            <a:r>
              <a:rPr lang="en-US" dirty="0"/>
              <a:t>I know we have all thrown out that half-eaten banana or that perfectly good dinner from last night, but why? When you throw out perfectly good food like that you're contributing TO the problem. Wait, how could I prevent this? I'm not going to use this. Well, you could try freezing it! Freezing leftovers and half used foods is a perfect way to preserve their freshness and increase shelf life!</a:t>
            </a:r>
          </a:p>
        </p:txBody>
      </p:sp>
      <p:pic>
        <p:nvPicPr>
          <p:cNvPr id="5" name="Picture 4">
            <a:extLst>
              <a:ext uri="{FF2B5EF4-FFF2-40B4-BE49-F238E27FC236}">
                <a16:creationId xmlns:a16="http://schemas.microsoft.com/office/drawing/2014/main" id="{92B17497-24E1-B8E0-1DBE-D34F09D6216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35" b="89935" l="9250" r="90000">
                        <a14:foregroundMark x1="11000" y1="38968" x2="27250" y2="39226"/>
                        <a14:foregroundMark x1="27250" y1="39226" x2="46000" y2="38968"/>
                        <a14:foregroundMark x1="46000" y1="38968" x2="48125" y2="38968"/>
                        <a14:foregroundMark x1="50250" y1="38968" x2="36750" y2="78968"/>
                        <a14:foregroundMark x1="36750" y1="78968" x2="56125" y2="72129"/>
                        <a14:foregroundMark x1="56125" y1="72129" x2="54125" y2="58452"/>
                        <a14:foregroundMark x1="54125" y1="58452" x2="51625" y2="57806"/>
                        <a14:foregroundMark x1="61500" y1="58194" x2="38000" y2="61677"/>
                        <a14:foregroundMark x1="38000" y1="61677" x2="52375" y2="59484"/>
                        <a14:foregroundMark x1="52375" y1="59484" x2="24000" y2="64000"/>
                        <a14:foregroundMark x1="24000" y1="64000" x2="70750" y2="76645"/>
                        <a14:foregroundMark x1="70750" y1="76645" x2="24625" y2="80387"/>
                        <a14:foregroundMark x1="24625" y1="80387" x2="25625" y2="79613"/>
                        <a14:foregroundMark x1="49750" y1="61419" x2="48750" y2="53806"/>
                        <a14:foregroundMark x1="48750" y1="53806" x2="48750" y2="53806"/>
                        <a14:foregroundMark x1="55750" y1="65161" x2="60875" y2="64129"/>
                        <a14:foregroundMark x1="41375" y1="71742" x2="41375" y2="71742"/>
                        <a14:foregroundMark x1="45750" y1="70065" x2="42000" y2="73290"/>
                        <a14:foregroundMark x1="21500" y1="68516" x2="26250" y2="68000"/>
                        <a14:foregroundMark x1="19625" y1="64774" x2="23125" y2="64774"/>
                        <a14:foregroundMark x1="19875" y1="61419" x2="30375" y2="59484"/>
                        <a14:foregroundMark x1="31500" y1="40258" x2="48875" y2="40903"/>
                        <a14:foregroundMark x1="48875" y1="40903" x2="49125" y2="37935"/>
                        <a14:foregroundMark x1="44875" y1="41419" x2="17125" y2="39871"/>
                        <a14:foregroundMark x1="17125" y1="39871" x2="9250" y2="46194"/>
                        <a14:foregroundMark x1="9250" y1="46194" x2="9250" y2="79613"/>
                        <a14:foregroundMark x1="28625" y1="88645" x2="16125" y2="89290"/>
                        <a14:foregroundMark x1="73750" y1="88516" x2="83125" y2="86323"/>
                        <a14:foregroundMark x1="83125" y1="86323" x2="76500" y2="89161"/>
                        <a14:foregroundMark x1="69875" y1="60129" x2="77250" y2="60258"/>
                        <a14:foregroundMark x1="69250" y1="65548" x2="74750" y2="65419"/>
                        <a14:foregroundMark x1="73000" y1="68516" x2="77500" y2="68387"/>
                      </a14:backgroundRemoval>
                    </a14:imgEffect>
                  </a14:imgLayer>
                </a14:imgProps>
              </a:ext>
            </a:extLst>
          </a:blip>
          <a:stretch>
            <a:fillRect/>
          </a:stretch>
        </p:blipFill>
        <p:spPr>
          <a:xfrm>
            <a:off x="777551" y="687908"/>
            <a:ext cx="4887402" cy="4322618"/>
          </a:xfrm>
          <a:prstGeom prst="rect">
            <a:avLst/>
          </a:prstGeom>
        </p:spPr>
      </p:pic>
      <p:pic>
        <p:nvPicPr>
          <p:cNvPr id="4" name="Picture 3">
            <a:extLst>
              <a:ext uri="{FF2B5EF4-FFF2-40B4-BE49-F238E27FC236}">
                <a16:creationId xmlns:a16="http://schemas.microsoft.com/office/drawing/2014/main" id="{1A34AFF2-5EEA-8208-CB68-4B7EAFE7613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1167" l="10000" r="94444">
                        <a14:foregroundMark x1="75486" y1="80167" x2="73333" y2="43000"/>
                        <a14:foregroundMark x1="73333" y1="43000" x2="79583" y2="40333"/>
                        <a14:foregroundMark x1="79583" y1="40333" x2="85347" y2="47833"/>
                        <a14:foregroundMark x1="85347" y1="47833" x2="85694" y2="58833"/>
                        <a14:foregroundMark x1="85694" y1="58833" x2="85556" y2="58833"/>
                        <a14:foregroundMark x1="70903" y1="33000" x2="80139" y2="37667"/>
                        <a14:foregroundMark x1="80139" y1="37667" x2="84722" y2="36667"/>
                        <a14:foregroundMark x1="84722" y1="36667" x2="85347" y2="37833"/>
                        <a14:foregroundMark x1="77292" y1="32167" x2="84097" y2="33000"/>
                        <a14:foregroundMark x1="84097" y1="33000" x2="88542" y2="37000"/>
                        <a14:foregroundMark x1="88542" y1="37000" x2="88542" y2="41333"/>
                        <a14:foregroundMark x1="92708" y1="40333" x2="78958" y2="30167"/>
                        <a14:foregroundMark x1="62014" y1="51500" x2="66042" y2="91333"/>
                        <a14:foregroundMark x1="57153" y1="71167" x2="68264" y2="73333"/>
                        <a14:foregroundMark x1="67847" y1="58667" x2="69792" y2="84167"/>
                        <a14:foregroundMark x1="55347" y1="72833" x2="61597" y2="76333"/>
                        <a14:foregroundMark x1="55000" y1="79833" x2="58958" y2="80667"/>
                        <a14:foregroundMark x1="58056" y1="52333" x2="65347" y2="51833"/>
                        <a14:foregroundMark x1="65347" y1="51833" x2="59931" y2="50333"/>
                        <a14:foregroundMark x1="59931" y1="50333" x2="59861" y2="51000"/>
                        <a14:foregroundMark x1="54514" y1="58833" x2="66389" y2="65333"/>
                        <a14:foregroundMark x1="66389" y1="65333" x2="70764" y2="63833"/>
                        <a14:foregroundMark x1="63889" y1="62167" x2="70486" y2="58333"/>
                        <a14:foregroundMark x1="59653" y1="81500" x2="63542" y2="79833"/>
                        <a14:foregroundMark x1="63542" y1="79833" x2="63542" y2="79833"/>
                        <a14:foregroundMark x1="84514" y1="73000" x2="84583" y2="84167"/>
                        <a14:foregroundMark x1="84583" y1="84167" x2="92014" y2="79333"/>
                        <a14:foregroundMark x1="92014" y1="79333" x2="92986" y2="77333"/>
                        <a14:foregroundMark x1="94444" y1="78167" x2="82153" y2="77000"/>
                        <a14:foregroundMark x1="82153" y1="77000" x2="86042" y2="92500"/>
                        <a14:foregroundMark x1="86042" y1="92500" x2="94306" y2="94000"/>
                        <a14:foregroundMark x1="94306" y1="94000" x2="94444" y2="83167"/>
                        <a14:foregroundMark x1="94444" y1="83167" x2="92500" y2="75167"/>
                        <a14:foregroundMark x1="93056" y1="46000" x2="91389" y2="69000"/>
                        <a14:foregroundMark x1="58542" y1="79833" x2="62500" y2="79833"/>
                        <a14:foregroundMark x1="62500" y1="79833" x2="67639" y2="80000"/>
                        <a14:foregroundMark x1="67639" y1="80000" x2="67708" y2="79833"/>
                        <a14:foregroundMark x1="78889" y1="79000" x2="87639" y2="82833"/>
                        <a14:backgroundMark x1="15764" y1="25833" x2="27569" y2="29833"/>
                        <a14:backgroundMark x1="27569" y1="29833" x2="24653" y2="21667"/>
                        <a14:backgroundMark x1="24653" y1="21667" x2="18333" y2="44333"/>
                        <a14:backgroundMark x1="18333" y1="44333" x2="27292" y2="36000"/>
                        <a14:backgroundMark x1="27292" y1="36000" x2="26806" y2="31333"/>
                        <a14:backgroundMark x1="12361" y1="32333" x2="16528" y2="39333"/>
                        <a14:backgroundMark x1="16528" y1="39333" x2="23681" y2="43167"/>
                        <a14:backgroundMark x1="23681" y1="43167" x2="30903" y2="34833"/>
                        <a14:backgroundMark x1="30903" y1="34833" x2="32153" y2="28833"/>
                        <a14:backgroundMark x1="50139" y1="20667" x2="60486" y2="29000"/>
                        <a14:backgroundMark x1="60486" y1="29000" x2="64097" y2="20500"/>
                        <a14:backgroundMark x1="64097" y1="20500" x2="63958" y2="19000"/>
                        <a14:backgroundMark x1="49792" y1="30167" x2="61319" y2="37333"/>
                        <a14:backgroundMark x1="61319" y1="37333" x2="65556" y2="33167"/>
                        <a14:backgroundMark x1="65556" y1="33167" x2="65556" y2="33167"/>
                        <a14:backgroundMark x1="36597" y1="46000" x2="41667" y2="47833"/>
                        <a14:backgroundMark x1="41667" y1="47833" x2="45556" y2="46833"/>
                        <a14:backgroundMark x1="35556" y1="66167" x2="52639" y2="69833"/>
                        <a14:backgroundMark x1="13889" y1="69500" x2="18611" y2="69500"/>
                        <a14:backgroundMark x1="18611" y1="69500" x2="21111" y2="80833"/>
                        <a14:backgroundMark x1="21111" y1="80833" x2="21111" y2="81833"/>
                        <a14:backgroundMark x1="31458" y1="61333" x2="39097" y2="59167"/>
                        <a14:backgroundMark x1="37292" y1="60833" x2="42014" y2="60833"/>
                        <a14:backgroundMark x1="42014" y1="60833" x2="47500" y2="57833"/>
                        <a14:backgroundMark x1="51736" y1="48500" x2="53194" y2="83333"/>
                        <a14:backgroundMark x1="53194" y1="83333" x2="53264" y2="84000"/>
                        <a14:backgroundMark x1="54861" y1="79333" x2="55122" y2="79401"/>
                        <a14:backgroundMark x1="61597" y1="45167" x2="65347" y2="42167"/>
                        <a14:backgroundMark x1="70528" y1="78071" x2="70694" y2="78000"/>
                        <a14:backgroundMark x1="67850" y1="79213" x2="68201" y2="79063"/>
                        <a14:backgroundMark x1="90350" y1="82538" x2="90694" y2="82667"/>
                        <a14:backgroundMark x1="78750" y1="78167" x2="79099" y2="78299"/>
                        <a14:backgroundMark x1="93194" y1="44667" x2="94861" y2="44667"/>
                        <a14:backgroundMark x1="64444" y1="43833" x2="66736" y2="46333"/>
                        <a14:backgroundMark x1="66389" y1="42167" x2="68194" y2="40333"/>
                        <a14:backgroundMark x1="52847" y1="47667" x2="54792" y2="47667"/>
                        <a14:backgroundMark x1="53750" y1="48833" x2="55139" y2="48167"/>
                      </a14:backgroundRemoval>
                    </a14:imgEffect>
                  </a14:imgLayer>
                </a14:imgProps>
              </a:ext>
            </a:extLst>
          </a:blip>
          <a:stretch>
            <a:fillRect/>
          </a:stretch>
        </p:blipFill>
        <p:spPr>
          <a:xfrm>
            <a:off x="2321013" y="3686101"/>
            <a:ext cx="7039359" cy="2938931"/>
          </a:xfrm>
          <a:prstGeom prst="rect">
            <a:avLst/>
          </a:prstGeom>
        </p:spPr>
      </p:pic>
      <p:pic>
        <p:nvPicPr>
          <p:cNvPr id="7" name="Picture 6">
            <a:extLst>
              <a:ext uri="{FF2B5EF4-FFF2-40B4-BE49-F238E27FC236}">
                <a16:creationId xmlns:a16="http://schemas.microsoft.com/office/drawing/2014/main" id="{C40B3759-C53B-0B8D-D5F2-76559DF02C5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128" b="90147" l="8017" r="90506">
                        <a14:foregroundMark x1="8017" y1="27673" x2="8017" y2="27673"/>
                        <a14:foregroundMark x1="50633" y1="63312" x2="50633" y2="63312"/>
                        <a14:foregroundMark x1="73629" y1="7128" x2="73629" y2="7128"/>
                        <a14:foregroundMark x1="90717" y1="70860" x2="90717" y2="70860"/>
                        <a14:foregroundMark x1="29536" y1="51153" x2="43882" y2="57233"/>
                        <a14:foregroundMark x1="27215" y1="90147" x2="27215" y2="90147"/>
                      </a14:backgroundRemoval>
                    </a14:imgEffect>
                  </a14:imgLayer>
                </a14:imgProps>
              </a:ext>
            </a:extLst>
          </a:blip>
          <a:stretch>
            <a:fillRect/>
          </a:stretch>
        </p:blipFill>
        <p:spPr>
          <a:xfrm>
            <a:off x="9268505" y="2809424"/>
            <a:ext cx="2920447" cy="2938931"/>
          </a:xfrm>
          <a:prstGeom prst="rect">
            <a:avLst/>
          </a:prstGeom>
        </p:spPr>
      </p:pic>
    </p:spTree>
    <p:extLst>
      <p:ext uri="{BB962C8B-B14F-4D97-AF65-F5344CB8AC3E}">
        <p14:creationId xmlns:p14="http://schemas.microsoft.com/office/powerpoint/2010/main" val="3536895634"/>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208</TotalTime>
  <Words>1372</Words>
  <Application>Microsoft Office PowerPoint</Application>
  <PresentationFormat>Widescreen</PresentationFormat>
  <Paragraphs>125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Avenir Next LT Pro</vt:lpstr>
      <vt:lpstr>Posterama</vt:lpstr>
      <vt:lpstr>SplashVTI</vt:lpstr>
      <vt:lpstr>Food Waste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Madeline Peacey</dc:creator>
  <cp:lastModifiedBy>Madison Lucas</cp:lastModifiedBy>
  <cp:revision>18</cp:revision>
  <dcterms:created xsi:type="dcterms:W3CDTF">2024-03-04T04:12:32Z</dcterms:created>
  <dcterms:modified xsi:type="dcterms:W3CDTF">2024-04-19T04:12:51Z</dcterms:modified>
</cp:coreProperties>
</file>