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9" r:id="rId5"/>
    <p:sldId id="262" r:id="rId6"/>
    <p:sldId id="271" r:id="rId7"/>
    <p:sldId id="268" r:id="rId8"/>
    <p:sldId id="269" r:id="rId9"/>
    <p:sldId id="270"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F5C"/>
    <a:srgbClr val="DDC801"/>
    <a:srgbClr val="A79701"/>
    <a:srgbClr val="FEE615"/>
    <a:srgbClr val="FFE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F210A-CC6C-4EF0-8EC5-4F8FA93B34CD}" v="10" dt="2024-03-20T09:26:10.677"/>
    <p1510:client id="{7D73717B-5F0A-477E-B9A5-A67BDCE2FB24}" v="669" dt="2024-03-20T04:24:06.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DBF7-3B60-DEF5-40F5-3D0F42466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78F63B5-5E2E-EB4B-1DDA-249150F42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9BF163A-7087-1284-5FAA-49F2BBE689BC}"/>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5" name="Footer Placeholder 4">
            <a:extLst>
              <a:ext uri="{FF2B5EF4-FFF2-40B4-BE49-F238E27FC236}">
                <a16:creationId xmlns:a16="http://schemas.microsoft.com/office/drawing/2014/main" id="{518AA949-5F78-5E58-A8FA-F0E2B66349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1E0A993-73A8-4E9A-AF8D-AEF239E5CA89}"/>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264598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ADC6-CA53-F8A4-3014-013B966C14F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4DABA0-DC42-9EB8-A902-39CF24CA3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1425A9-D1CD-E83B-1C12-24C5E587570D}"/>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5" name="Footer Placeholder 4">
            <a:extLst>
              <a:ext uri="{FF2B5EF4-FFF2-40B4-BE49-F238E27FC236}">
                <a16:creationId xmlns:a16="http://schemas.microsoft.com/office/drawing/2014/main" id="{C3121708-F866-1B1F-48F1-E539435C9E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6BF399-6AA5-F6B3-CFB5-7D3984D1D0EE}"/>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24870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E9953-504A-D8F0-FC6B-85E0614BC2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A495885-6104-0E6D-06BF-698060A38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D5D082-D8AB-9583-CAD5-560759740A88}"/>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5" name="Footer Placeholder 4">
            <a:extLst>
              <a:ext uri="{FF2B5EF4-FFF2-40B4-BE49-F238E27FC236}">
                <a16:creationId xmlns:a16="http://schemas.microsoft.com/office/drawing/2014/main" id="{3B35460A-B339-A656-280F-CA8FE6A22A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5AE5E8-AF16-9D31-EA6C-B32CF31D4638}"/>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31145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6F17-0CB4-139A-6223-7C8B26158C3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2B99209-F407-F02E-6010-436C491E5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94327A-FD67-313A-E2FE-3EA946113E22}"/>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5" name="Footer Placeholder 4">
            <a:extLst>
              <a:ext uri="{FF2B5EF4-FFF2-40B4-BE49-F238E27FC236}">
                <a16:creationId xmlns:a16="http://schemas.microsoft.com/office/drawing/2014/main" id="{A08E0370-1A76-342B-CE9D-96883A46F9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244AF1-0946-DE12-644C-228AA6A953F1}"/>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420774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2E1B-8C76-5F2C-0205-B57D7477F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21FF36E-A2BE-91BE-CEEB-B27EEC906A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68823-0184-A13D-CBF4-ACC361ECBE4B}"/>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5" name="Footer Placeholder 4">
            <a:extLst>
              <a:ext uri="{FF2B5EF4-FFF2-40B4-BE49-F238E27FC236}">
                <a16:creationId xmlns:a16="http://schemas.microsoft.com/office/drawing/2014/main" id="{B34F06D5-E89E-93DC-D032-6471F0E0E79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172363-C769-555F-D20B-B1B0C2E7205D}"/>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366953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5E65-641A-0348-1C76-7BA56C4E3D2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28C3E6A-7A83-8B64-3E16-148813D5E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832B46-8447-47D4-2432-83B79AFAA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A0AB4DA-76EF-0F16-5F2F-6DAF291E7B11}"/>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6" name="Footer Placeholder 5">
            <a:extLst>
              <a:ext uri="{FF2B5EF4-FFF2-40B4-BE49-F238E27FC236}">
                <a16:creationId xmlns:a16="http://schemas.microsoft.com/office/drawing/2014/main" id="{09D76059-09A5-5B8E-A322-AB1790AD7B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DAE08AF-D8EA-F008-6EC9-0855B6AECBA3}"/>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182386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B04B-3C5A-AB36-FB75-A0974D506F7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BB7D588-002C-C5C2-C108-D0428E831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6AF291-4AC6-475E-8B08-059F917C5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03BD8A0-7F44-E617-CAED-7011A7CA9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6CB5E7-7E01-E0C9-2C53-70F742644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1F162D3-66ED-5049-4AEA-5936B0BEB78A}"/>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8" name="Footer Placeholder 7">
            <a:extLst>
              <a:ext uri="{FF2B5EF4-FFF2-40B4-BE49-F238E27FC236}">
                <a16:creationId xmlns:a16="http://schemas.microsoft.com/office/drawing/2014/main" id="{C079E607-742E-7032-8B73-9E902569968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22C67C-0DEA-0456-B227-CCCDF2C75006}"/>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125271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F60A-E5EE-0153-961C-DACD9F0A20A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C5661AE-64D3-5E02-6393-5BEF935392D3}"/>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4" name="Footer Placeholder 3">
            <a:extLst>
              <a:ext uri="{FF2B5EF4-FFF2-40B4-BE49-F238E27FC236}">
                <a16:creationId xmlns:a16="http://schemas.microsoft.com/office/drawing/2014/main" id="{2D49481A-BA0D-4CBF-2868-5A77CB95AFF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35C0391-F69C-68E3-820E-B7EB27CED43C}"/>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251995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63B6A-3583-F52C-580C-D2EE77866CAD}"/>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3" name="Footer Placeholder 2">
            <a:extLst>
              <a:ext uri="{FF2B5EF4-FFF2-40B4-BE49-F238E27FC236}">
                <a16:creationId xmlns:a16="http://schemas.microsoft.com/office/drawing/2014/main" id="{43911EF7-3379-3200-65D0-688CD1C1C37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D915B8A-B8A8-0AFB-D31C-627FE618AD8A}"/>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68191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9485-D777-8086-E5DF-8B416B698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6FCE669-DC5D-ADC5-D16A-BFB700237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7EF83E2-DBF6-1FFF-4A62-913533892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D2087-4CEB-9DAD-C991-35A1292E4D60}"/>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6" name="Footer Placeholder 5">
            <a:extLst>
              <a:ext uri="{FF2B5EF4-FFF2-40B4-BE49-F238E27FC236}">
                <a16:creationId xmlns:a16="http://schemas.microsoft.com/office/drawing/2014/main" id="{5EAAA5D2-51E5-8B20-992B-DED64FAED6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A7210AE-693D-5ED9-14F6-7ACBF09ACE35}"/>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228751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DE0B-1B66-85F1-33AF-B76EDF163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7CAA47F-4842-0092-49B3-9A60B3407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FBB03C1-3D93-E9F6-B258-D35D260D1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D995A6-B9BC-760E-3CAB-5A1C9505D51D}"/>
              </a:ext>
            </a:extLst>
          </p:cNvPr>
          <p:cNvSpPr>
            <a:spLocks noGrp="1"/>
          </p:cNvSpPr>
          <p:nvPr>
            <p:ph type="dt" sz="half" idx="10"/>
          </p:nvPr>
        </p:nvSpPr>
        <p:spPr/>
        <p:txBody>
          <a:bodyPr/>
          <a:lstStyle/>
          <a:p>
            <a:fld id="{234CC676-97F5-48F5-BD7E-ABA5E98C6B8B}" type="datetimeFigureOut">
              <a:rPr lang="en-AU" smtClean="0"/>
              <a:t>14/05/2024</a:t>
            </a:fld>
            <a:endParaRPr lang="en-AU"/>
          </a:p>
        </p:txBody>
      </p:sp>
      <p:sp>
        <p:nvSpPr>
          <p:cNvPr id="6" name="Footer Placeholder 5">
            <a:extLst>
              <a:ext uri="{FF2B5EF4-FFF2-40B4-BE49-F238E27FC236}">
                <a16:creationId xmlns:a16="http://schemas.microsoft.com/office/drawing/2014/main" id="{360C35DA-47DD-AC05-16A3-E57AC5F34D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59AE481-5048-D386-13F3-DC0029D4DE7B}"/>
              </a:ext>
            </a:extLst>
          </p:cNvPr>
          <p:cNvSpPr>
            <a:spLocks noGrp="1"/>
          </p:cNvSpPr>
          <p:nvPr>
            <p:ph type="sldNum" sz="quarter" idx="12"/>
          </p:nvPr>
        </p:nvSpPr>
        <p:spPr/>
        <p:txBody>
          <a:bodyPr/>
          <a:lstStyle/>
          <a:p>
            <a:fld id="{2DEA1533-B10F-4C6E-AA45-8573B8EB02C5}" type="slidenum">
              <a:rPr lang="en-AU" smtClean="0"/>
              <a:t>‹#›</a:t>
            </a:fld>
            <a:endParaRPr lang="en-AU"/>
          </a:p>
        </p:txBody>
      </p:sp>
    </p:spTree>
    <p:extLst>
      <p:ext uri="{BB962C8B-B14F-4D97-AF65-F5344CB8AC3E}">
        <p14:creationId xmlns:p14="http://schemas.microsoft.com/office/powerpoint/2010/main" val="263483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89154-A8B4-A728-24D7-68E497A12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A156EAF-F049-28D3-FA35-2A135064D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C72EDC-7640-9ECF-9BDE-444B5C9D1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4CC676-97F5-48F5-BD7E-ABA5E98C6B8B}" type="datetimeFigureOut">
              <a:rPr lang="en-AU" smtClean="0"/>
              <a:t>14/05/2024</a:t>
            </a:fld>
            <a:endParaRPr lang="en-AU"/>
          </a:p>
        </p:txBody>
      </p:sp>
      <p:sp>
        <p:nvSpPr>
          <p:cNvPr id="5" name="Footer Placeholder 4">
            <a:extLst>
              <a:ext uri="{FF2B5EF4-FFF2-40B4-BE49-F238E27FC236}">
                <a16:creationId xmlns:a16="http://schemas.microsoft.com/office/drawing/2014/main" id="{7F4E2320-021F-D0CF-A895-CCAB29F4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C63EAA1-D1BE-F0C6-49DB-FA7966514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EA1533-B10F-4C6E-AA45-8573B8EB02C5}" type="slidenum">
              <a:rPr lang="en-AU" smtClean="0"/>
              <a:t>‹#›</a:t>
            </a:fld>
            <a:endParaRPr lang="en-AU"/>
          </a:p>
        </p:txBody>
      </p:sp>
    </p:spTree>
    <p:extLst>
      <p:ext uri="{BB962C8B-B14F-4D97-AF65-F5344CB8AC3E}">
        <p14:creationId xmlns:p14="http://schemas.microsoft.com/office/powerpoint/2010/main" val="922964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ducation.ozharvest.org/"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bc.net.au/gardening/how-to/building-a-worm-farm/9430596"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jpeg"/><Relationship Id="rId7" Type="http://schemas.openxmlformats.org/officeDocument/2006/relationships/image" Target="../media/image18.jpeg"/><Relationship Id="rId2" Type="http://schemas.openxmlformats.org/officeDocument/2006/relationships/hyperlink" Target="https://www.wellandgood.com/how-long-are-leftovers-good-for/"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994A-43AD-D074-C2BC-9F1AD77FE320}"/>
              </a:ext>
            </a:extLst>
          </p:cNvPr>
          <p:cNvSpPr/>
          <p:nvPr/>
        </p:nvSpPr>
        <p:spPr>
          <a:xfrm>
            <a:off x="0" y="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pic>
        <p:nvPicPr>
          <p:cNvPr id="7" name="Picture 6">
            <a:extLst>
              <a:ext uri="{FF2B5EF4-FFF2-40B4-BE49-F238E27FC236}">
                <a16:creationId xmlns:a16="http://schemas.microsoft.com/office/drawing/2014/main" id="{8BE8CF60-1FEF-B3F1-1841-B10E46746A6C}"/>
              </a:ext>
            </a:extLst>
          </p:cNvPr>
          <p:cNvPicPr>
            <a:picLocks noChangeAspect="1"/>
          </p:cNvPicPr>
          <p:nvPr/>
        </p:nvPicPr>
        <p:blipFill>
          <a:blip r:embed="rId2"/>
          <a:stretch>
            <a:fillRect/>
          </a:stretch>
        </p:blipFill>
        <p:spPr>
          <a:xfrm>
            <a:off x="122965" y="3927730"/>
            <a:ext cx="3666715" cy="2830024"/>
          </a:xfrm>
          <a:prstGeom prst="rect">
            <a:avLst/>
          </a:prstGeom>
          <a:ln>
            <a:noFill/>
          </a:ln>
          <a:effectLst>
            <a:softEdge rad="112500"/>
          </a:effectLst>
        </p:spPr>
      </p:pic>
      <p:sp>
        <p:nvSpPr>
          <p:cNvPr id="5" name="TextBox 4">
            <a:extLst>
              <a:ext uri="{FF2B5EF4-FFF2-40B4-BE49-F238E27FC236}">
                <a16:creationId xmlns:a16="http://schemas.microsoft.com/office/drawing/2014/main" id="{E4FFD9BD-B159-5F1F-574E-473248636197}"/>
              </a:ext>
            </a:extLst>
          </p:cNvPr>
          <p:cNvSpPr txBox="1"/>
          <p:nvPr/>
        </p:nvSpPr>
        <p:spPr>
          <a:xfrm>
            <a:off x="2113280" y="1094649"/>
            <a:ext cx="7965440" cy="3293209"/>
          </a:xfrm>
          <a:prstGeom prst="rect">
            <a:avLst/>
          </a:prstGeom>
          <a:noFill/>
        </p:spPr>
        <p:txBody>
          <a:bodyPr wrap="square" rtlCol="0">
            <a:spAutoFit/>
          </a:bodyPr>
          <a:lstStyle/>
          <a:p>
            <a:pPr algn="ctr"/>
            <a:r>
              <a:rPr lang="en-AU" sz="4000" dirty="0">
                <a:highlight>
                  <a:srgbClr val="FEEF5C"/>
                </a:highlight>
                <a:latin typeface="Agency FB" panose="020B0503020202020204" pitchFamily="34" charset="0"/>
              </a:rPr>
              <a:t>OZHARVEST </a:t>
            </a:r>
          </a:p>
          <a:p>
            <a:pPr algn="ctr"/>
            <a:r>
              <a:rPr lang="en-AU" sz="4000" dirty="0">
                <a:highlight>
                  <a:srgbClr val="FEEF5C"/>
                </a:highlight>
                <a:latin typeface="Agency FB" panose="020B0503020202020204" pitchFamily="34" charset="0"/>
              </a:rPr>
              <a:t>FEAST PROGRAM</a:t>
            </a:r>
          </a:p>
          <a:p>
            <a:pPr algn="ctr"/>
            <a:endParaRPr lang="en-AU" sz="4000" dirty="0">
              <a:latin typeface="Agency FB" panose="020B0503020202020204" pitchFamily="34" charset="0"/>
            </a:endParaRPr>
          </a:p>
          <a:p>
            <a:pPr algn="ctr"/>
            <a:r>
              <a:rPr lang="en-AU" sz="4800" dirty="0">
                <a:highlight>
                  <a:srgbClr val="FEEF5C"/>
                </a:highlight>
                <a:latin typeface="Agency FB" panose="020B0503020202020204" pitchFamily="34" charset="0"/>
              </a:rPr>
              <a:t>-FIGHT FOOD WASTE PROMO-</a:t>
            </a:r>
          </a:p>
          <a:p>
            <a:pPr algn="ctr"/>
            <a:endParaRPr lang="en-AU" sz="4000" dirty="0">
              <a:latin typeface="Agency FB" panose="020B0503020202020204" pitchFamily="34" charset="0"/>
            </a:endParaRPr>
          </a:p>
        </p:txBody>
      </p:sp>
      <p:pic>
        <p:nvPicPr>
          <p:cNvPr id="4098" name="Picture 2" descr="Carevan Blacktown reaps a bountiful ‘OzHarvest’ – Carevan Blacktown">
            <a:extLst>
              <a:ext uri="{FF2B5EF4-FFF2-40B4-BE49-F238E27FC236}">
                <a16:creationId xmlns:a16="http://schemas.microsoft.com/office/drawing/2014/main" id="{3CDBA7AE-5795-32AA-A4D8-EAE35890C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332"/>
          <a:stretch/>
        </p:blipFill>
        <p:spPr bwMode="auto">
          <a:xfrm>
            <a:off x="4267723" y="5437902"/>
            <a:ext cx="3595594" cy="1258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B562699-B577-D64F-562F-E9FD38D693E9}"/>
              </a:ext>
            </a:extLst>
          </p:cNvPr>
          <p:cNvPicPr>
            <a:picLocks noChangeAspect="1"/>
          </p:cNvPicPr>
          <p:nvPr/>
        </p:nvPicPr>
        <p:blipFill>
          <a:blip r:embed="rId4"/>
          <a:stretch>
            <a:fillRect/>
          </a:stretch>
        </p:blipFill>
        <p:spPr>
          <a:xfrm>
            <a:off x="8400908" y="3927729"/>
            <a:ext cx="3668127" cy="2830024"/>
          </a:xfrm>
          <a:prstGeom prst="rect">
            <a:avLst/>
          </a:prstGeom>
          <a:ln>
            <a:noFill/>
          </a:ln>
          <a:effectLst>
            <a:softEdge rad="112500"/>
          </a:effectLst>
        </p:spPr>
      </p:pic>
      <p:pic>
        <p:nvPicPr>
          <p:cNvPr id="4100" name="Picture 4" descr="Steak - Free food icons">
            <a:extLst>
              <a:ext uri="{FF2B5EF4-FFF2-40B4-BE49-F238E27FC236}">
                <a16:creationId xmlns:a16="http://schemas.microsoft.com/office/drawing/2014/main" id="{E8C2C7F3-0A25-3051-67F7-AD3C9D2EC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671" y="594401"/>
            <a:ext cx="1302929" cy="13029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55B5D58-460B-5D95-404A-DAA0501FCC33}"/>
              </a:ext>
            </a:extLst>
          </p:cNvPr>
          <p:cNvSpPr txBox="1"/>
          <p:nvPr/>
        </p:nvSpPr>
        <p:spPr>
          <a:xfrm>
            <a:off x="1489846" y="1703586"/>
            <a:ext cx="1302929" cy="769441"/>
          </a:xfrm>
          <a:prstGeom prst="rect">
            <a:avLst/>
          </a:prstGeom>
          <a:noFill/>
        </p:spPr>
        <p:txBody>
          <a:bodyPr wrap="square" rtlCol="0">
            <a:spAutoFit/>
          </a:bodyPr>
          <a:lstStyle/>
          <a:p>
            <a:r>
              <a:rPr lang="en-AU" sz="4400" dirty="0">
                <a:latin typeface="Agency FB" panose="020B0503020202020204" pitchFamily="34" charset="0"/>
              </a:rPr>
              <a:t>+</a:t>
            </a:r>
          </a:p>
        </p:txBody>
      </p:sp>
      <p:pic>
        <p:nvPicPr>
          <p:cNvPr id="4102" name="Picture 6" descr="Cheese Triangle Image PNG Transparent Background, Free Download #48408 ...">
            <a:extLst>
              <a:ext uri="{FF2B5EF4-FFF2-40B4-BE49-F238E27FC236}">
                <a16:creationId xmlns:a16="http://schemas.microsoft.com/office/drawing/2014/main" id="{DA85C593-35F8-2E8B-5EDC-F7BBB23FC1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381" y="2105168"/>
            <a:ext cx="1467508" cy="14675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uits - Free food icons">
            <a:extLst>
              <a:ext uri="{FF2B5EF4-FFF2-40B4-BE49-F238E27FC236}">
                <a16:creationId xmlns:a16="http://schemas.microsoft.com/office/drawing/2014/main" id="{2BB18D9B-ADE2-F049-017F-344FE914B8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5022" y="495708"/>
            <a:ext cx="1412307" cy="14123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6945C60-02C6-046A-2E0E-100E328581E4}"/>
              </a:ext>
            </a:extLst>
          </p:cNvPr>
          <p:cNvSpPr txBox="1"/>
          <p:nvPr/>
        </p:nvSpPr>
        <p:spPr>
          <a:xfrm>
            <a:off x="10271237" y="1747639"/>
            <a:ext cx="1302929" cy="769441"/>
          </a:xfrm>
          <a:prstGeom prst="rect">
            <a:avLst/>
          </a:prstGeom>
          <a:noFill/>
        </p:spPr>
        <p:txBody>
          <a:bodyPr wrap="square" rtlCol="0">
            <a:spAutoFit/>
          </a:bodyPr>
          <a:lstStyle/>
          <a:p>
            <a:r>
              <a:rPr lang="en-AU" sz="4400" dirty="0">
                <a:latin typeface="Agency FB" panose="020B0503020202020204" pitchFamily="34" charset="0"/>
              </a:rPr>
              <a:t>+</a:t>
            </a:r>
          </a:p>
        </p:txBody>
      </p:sp>
      <p:pic>
        <p:nvPicPr>
          <p:cNvPr id="4108" name="Picture 12" descr="Milk clipart transparent background pictures on Cliparts Pub 2020! 🔝">
            <a:extLst>
              <a:ext uri="{FF2B5EF4-FFF2-40B4-BE49-F238E27FC236}">
                <a16:creationId xmlns:a16="http://schemas.microsoft.com/office/drawing/2014/main" id="{865A6947-DE07-E456-2B3A-E242E8B768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0282" y="2493447"/>
            <a:ext cx="1093798" cy="12032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hrek PNG Transparent Images | PNG All">
            <a:extLst>
              <a:ext uri="{FF2B5EF4-FFF2-40B4-BE49-F238E27FC236}">
                <a16:creationId xmlns:a16="http://schemas.microsoft.com/office/drawing/2014/main" id="{6B147227-9063-6CCC-8F72-6159228BF5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25016" y="-70672"/>
            <a:ext cx="195897" cy="2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1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59925-8EDF-0DA6-16FA-DB045A1D0588}"/>
              </a:ext>
            </a:extLst>
          </p:cNvPr>
          <p:cNvSpPr/>
          <p:nvPr/>
        </p:nvSpPr>
        <p:spPr>
          <a:xfrm>
            <a:off x="0" y="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5921D166-B6D9-BA7C-A750-7A62E3CA4E29}"/>
              </a:ext>
            </a:extLst>
          </p:cNvPr>
          <p:cNvSpPr txBox="1"/>
          <p:nvPr/>
        </p:nvSpPr>
        <p:spPr>
          <a:xfrm>
            <a:off x="152400" y="50800"/>
            <a:ext cx="8920480" cy="2862322"/>
          </a:xfrm>
          <a:prstGeom prst="rect">
            <a:avLst/>
          </a:prstGeom>
          <a:noFill/>
        </p:spPr>
        <p:txBody>
          <a:bodyPr wrap="square" rtlCol="0">
            <a:spAutoFit/>
          </a:bodyPr>
          <a:lstStyle/>
          <a:p>
            <a:r>
              <a:rPr lang="en-AU" sz="3600" dirty="0">
                <a:highlight>
                  <a:srgbClr val="FEEF5C"/>
                </a:highlight>
                <a:latin typeface="Agency FB" panose="020B0503020202020204" pitchFamily="34" charset="0"/>
              </a:rPr>
              <a:t>FIGHTING FOOD WASTE–</a:t>
            </a:r>
          </a:p>
          <a:p>
            <a:r>
              <a:rPr lang="en-AU" sz="3600" dirty="0">
                <a:highlight>
                  <a:srgbClr val="FEEF5C"/>
                </a:highlight>
                <a:latin typeface="Agency FB" panose="020B0503020202020204" pitchFamily="34" charset="0"/>
              </a:rPr>
              <a:t>CONCLUSION</a:t>
            </a:r>
          </a:p>
          <a:p>
            <a:endParaRPr lang="en-AU" sz="3600" dirty="0">
              <a:highlight>
                <a:srgbClr val="FEEF5C"/>
              </a:highlight>
              <a:latin typeface="Agency FB" panose="020B0503020202020204" pitchFamily="34" charset="0"/>
            </a:endParaRPr>
          </a:p>
          <a:p>
            <a:endParaRPr lang="en-AU" sz="3600" dirty="0">
              <a:highlight>
                <a:srgbClr val="FEEF5C"/>
              </a:highlight>
              <a:latin typeface="Agency FB" panose="020B0503020202020204" pitchFamily="34" charset="0"/>
            </a:endParaRPr>
          </a:p>
          <a:p>
            <a:endParaRPr lang="en-AU" sz="3600" dirty="0">
              <a:highlight>
                <a:srgbClr val="FEEF5C"/>
              </a:highlight>
              <a:latin typeface="Agency FB" panose="020B0503020202020204" pitchFamily="34" charset="0"/>
            </a:endParaRPr>
          </a:p>
        </p:txBody>
      </p:sp>
      <p:pic>
        <p:nvPicPr>
          <p:cNvPr id="3074" name="Picture 2" descr="The world’s food waste problem is bigger than we thought - here’s what ...">
            <a:extLst>
              <a:ext uri="{FF2B5EF4-FFF2-40B4-BE49-F238E27FC236}">
                <a16:creationId xmlns:a16="http://schemas.microsoft.com/office/drawing/2014/main" id="{8A417CD4-3500-8255-76D4-033175E27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3" t="32852" r="17"/>
          <a:stretch/>
        </p:blipFill>
        <p:spPr bwMode="auto">
          <a:xfrm rot="5400000">
            <a:off x="7369746" y="2058737"/>
            <a:ext cx="6535548" cy="2783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6DF8FA-6752-51CB-DF44-BD4F3E6263D6}"/>
              </a:ext>
            </a:extLst>
          </p:cNvPr>
          <p:cNvSpPr txBox="1"/>
          <p:nvPr/>
        </p:nvSpPr>
        <p:spPr>
          <a:xfrm>
            <a:off x="162560" y="1363119"/>
            <a:ext cx="9093200" cy="5355312"/>
          </a:xfrm>
          <a:prstGeom prst="rect">
            <a:avLst/>
          </a:prstGeom>
          <a:noFill/>
        </p:spPr>
        <p:txBody>
          <a:bodyPr wrap="square" rtlCol="0">
            <a:spAutoFit/>
          </a:bodyPr>
          <a:lstStyle/>
          <a:p>
            <a:r>
              <a:rPr lang="en-AU" dirty="0">
                <a:highlight>
                  <a:srgbClr val="FEEF5C"/>
                </a:highlight>
                <a:latin typeface="Agency FB" panose="020B0503020202020204" pitchFamily="34" charset="0"/>
              </a:rPr>
              <a:t>So how will you reduce food waste?</a:t>
            </a:r>
          </a:p>
          <a:p>
            <a:endParaRPr lang="en-AU" dirty="0">
              <a:latin typeface="Agency FB" panose="020B0503020202020204" pitchFamily="34" charset="0"/>
            </a:endParaRPr>
          </a:p>
          <a:p>
            <a:r>
              <a:rPr lang="en-AU" dirty="0">
                <a:highlight>
                  <a:srgbClr val="FEEF5C"/>
                </a:highlight>
                <a:latin typeface="Agency FB" panose="020B0503020202020204" pitchFamily="34" charset="0"/>
              </a:rPr>
              <a:t>You could reduce food waste by using one of the 5 strategies listed:</a:t>
            </a:r>
          </a:p>
          <a:p>
            <a:endParaRPr lang="en-AU" dirty="0">
              <a:latin typeface="Agency FB" panose="020B0503020202020204" pitchFamily="34" charset="0"/>
            </a:endParaRPr>
          </a:p>
          <a:p>
            <a:pPr marL="285750" indent="-285750">
              <a:buFontTx/>
              <a:buChar char="-"/>
            </a:pPr>
            <a:r>
              <a:rPr lang="en-AU" dirty="0">
                <a:highlight>
                  <a:srgbClr val="FEEF5C"/>
                </a:highlight>
                <a:latin typeface="Agency FB" panose="020B0503020202020204" pitchFamily="34" charset="0"/>
              </a:rPr>
              <a:t>USE IT UP recipes</a:t>
            </a:r>
            <a:r>
              <a:rPr lang="en-AU" dirty="0">
                <a:latin typeface="Agency FB" panose="020B0503020202020204" pitchFamily="34" charset="0"/>
              </a:rPr>
              <a:t>, that use up foods in your kitchen that would otherwise contribute to the global issue of food waste.</a:t>
            </a:r>
          </a:p>
          <a:p>
            <a:pPr marL="285750" indent="-285750">
              <a:buFontTx/>
              <a:buChar char="-"/>
            </a:pPr>
            <a:endParaRPr lang="en-AU" dirty="0">
              <a:latin typeface="Agency FB" panose="020B0503020202020204" pitchFamily="34" charset="0"/>
            </a:endParaRPr>
          </a:p>
          <a:p>
            <a:pPr marL="285750" indent="-285750">
              <a:buFontTx/>
              <a:buChar char="-"/>
            </a:pPr>
            <a:r>
              <a:rPr lang="en-AU" dirty="0">
                <a:highlight>
                  <a:srgbClr val="FEEF5C"/>
                </a:highlight>
                <a:latin typeface="Agency FB" panose="020B0503020202020204" pitchFamily="34" charset="0"/>
              </a:rPr>
              <a:t>FEAST education</a:t>
            </a:r>
            <a:r>
              <a:rPr lang="en-AU" dirty="0">
                <a:latin typeface="Agency FB" panose="020B0503020202020204" pitchFamily="34" charset="0"/>
              </a:rPr>
              <a:t>, to educate students on ways to reduce food waste by using cooking skills and fulfilling tasks or recipes to prove that they are successful in doing so.</a:t>
            </a:r>
          </a:p>
          <a:p>
            <a:pPr marL="285750" indent="-285750">
              <a:buFontTx/>
              <a:buChar char="-"/>
            </a:pPr>
            <a:endParaRPr lang="en-AU" dirty="0">
              <a:latin typeface="Agency FB" panose="020B0503020202020204" pitchFamily="34" charset="0"/>
            </a:endParaRPr>
          </a:p>
          <a:p>
            <a:pPr marL="285750" indent="-285750">
              <a:buFontTx/>
              <a:buChar char="-"/>
            </a:pPr>
            <a:r>
              <a:rPr lang="en-AU" dirty="0">
                <a:highlight>
                  <a:srgbClr val="FEEF5C"/>
                </a:highlight>
                <a:latin typeface="Agency FB" panose="020B0503020202020204" pitchFamily="34" charset="0"/>
              </a:rPr>
              <a:t>Composting</a:t>
            </a:r>
            <a:r>
              <a:rPr lang="en-AU" dirty="0">
                <a:latin typeface="Agency FB" panose="020B0503020202020204" pitchFamily="34" charset="0"/>
              </a:rPr>
              <a:t>, ‘recycling’ your food waste and making healthier and better soil for your gardens and other flora projects.</a:t>
            </a:r>
          </a:p>
          <a:p>
            <a:pPr marL="285750" indent="-285750">
              <a:buFontTx/>
              <a:buChar char="-"/>
            </a:pPr>
            <a:endParaRPr lang="en-AU" dirty="0">
              <a:latin typeface="Agency FB" panose="020B0503020202020204" pitchFamily="34" charset="0"/>
            </a:endParaRPr>
          </a:p>
          <a:p>
            <a:pPr marL="285750" indent="-285750">
              <a:buFontTx/>
              <a:buChar char="-"/>
            </a:pPr>
            <a:r>
              <a:rPr lang="en-AU" dirty="0">
                <a:highlight>
                  <a:srgbClr val="FEEF5C"/>
                </a:highlight>
                <a:latin typeface="Agency FB" panose="020B0503020202020204" pitchFamily="34" charset="0"/>
              </a:rPr>
              <a:t>Pickling</a:t>
            </a:r>
            <a:r>
              <a:rPr lang="en-AU" dirty="0">
                <a:latin typeface="Agency FB" panose="020B0503020202020204" pitchFamily="34" charset="0"/>
              </a:rPr>
              <a:t>, for prolonging the shelf life and changing the flavour of certain foods, generally fruits or vegetables.</a:t>
            </a:r>
          </a:p>
          <a:p>
            <a:pPr marL="285750" indent="-285750">
              <a:buFontTx/>
              <a:buChar char="-"/>
            </a:pPr>
            <a:endParaRPr lang="en-AU" dirty="0">
              <a:latin typeface="Agency FB" panose="020B0503020202020204" pitchFamily="34" charset="0"/>
            </a:endParaRPr>
          </a:p>
          <a:p>
            <a:pPr marL="285750" indent="-285750">
              <a:buFontTx/>
              <a:buChar char="-"/>
            </a:pPr>
            <a:r>
              <a:rPr lang="en-AU" dirty="0">
                <a:highlight>
                  <a:srgbClr val="FEEF5C"/>
                </a:highlight>
                <a:latin typeface="Agency FB" panose="020B0503020202020204" pitchFamily="34" charset="0"/>
              </a:rPr>
              <a:t>Freezing Leftovers</a:t>
            </a:r>
            <a:r>
              <a:rPr lang="en-AU" dirty="0">
                <a:latin typeface="Agency FB" panose="020B0503020202020204" pitchFamily="34" charset="0"/>
              </a:rPr>
              <a:t>, for prolonging the shelf life of your leftover meals so you can have a delicious meal available without having to use your fresh ingredients.</a:t>
            </a:r>
          </a:p>
          <a:p>
            <a:pPr marL="285750" indent="-285750">
              <a:buFontTx/>
              <a:buChar char="-"/>
            </a:pPr>
            <a:endParaRPr lang="en-AU" dirty="0">
              <a:latin typeface="Agency FB" panose="020B0503020202020204" pitchFamily="34" charset="0"/>
            </a:endParaRPr>
          </a:p>
          <a:p>
            <a:r>
              <a:rPr lang="en-AU" dirty="0">
                <a:latin typeface="Agency FB" panose="020B0503020202020204" pitchFamily="34" charset="0"/>
              </a:rPr>
              <a:t>By using these strategies and others to reduce food waste, you are reducing the amount of methane that is destroying our planet by using up healthy foods that would have otherwise gone to landfill</a:t>
            </a:r>
            <a:r>
              <a:rPr lang="en-AU">
                <a:latin typeface="Agency FB" panose="020B0503020202020204" pitchFamily="34" charset="0"/>
              </a:rPr>
              <a:t>. </a:t>
            </a:r>
            <a:endParaRPr lang="en-AU" dirty="0">
              <a:latin typeface="Agency FB" panose="020B0503020202020204" pitchFamily="34" charset="0"/>
            </a:endParaRPr>
          </a:p>
          <a:p>
            <a:endParaRPr lang="en-AU" dirty="0"/>
          </a:p>
        </p:txBody>
      </p:sp>
    </p:spTree>
    <p:extLst>
      <p:ext uri="{BB962C8B-B14F-4D97-AF65-F5344CB8AC3E}">
        <p14:creationId xmlns:p14="http://schemas.microsoft.com/office/powerpoint/2010/main" val="105055764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59925-8EDF-0DA6-16FA-DB045A1D0588}"/>
              </a:ext>
            </a:extLst>
          </p:cNvPr>
          <p:cNvSpPr/>
          <p:nvPr/>
        </p:nvSpPr>
        <p:spPr>
          <a:xfrm>
            <a:off x="0" y="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5921D166-B6D9-BA7C-A750-7A62E3CA4E29}"/>
              </a:ext>
            </a:extLst>
          </p:cNvPr>
          <p:cNvSpPr txBox="1"/>
          <p:nvPr/>
        </p:nvSpPr>
        <p:spPr>
          <a:xfrm>
            <a:off x="152400" y="50800"/>
            <a:ext cx="8920480" cy="6740307"/>
          </a:xfrm>
          <a:prstGeom prst="rect">
            <a:avLst/>
          </a:prstGeom>
          <a:noFill/>
        </p:spPr>
        <p:txBody>
          <a:bodyPr wrap="square" rtlCol="0">
            <a:spAutoFit/>
          </a:bodyPr>
          <a:lstStyle/>
          <a:p>
            <a:r>
              <a:rPr lang="en-AU" sz="3600" dirty="0">
                <a:highlight>
                  <a:srgbClr val="FEEF5C"/>
                </a:highlight>
                <a:latin typeface="Agency FB" panose="020B0503020202020204" pitchFamily="34" charset="0"/>
              </a:rPr>
              <a:t>FIGHTING FOOD WASTE–</a:t>
            </a:r>
          </a:p>
          <a:p>
            <a:r>
              <a:rPr lang="en-AU" sz="3600" dirty="0">
                <a:highlight>
                  <a:srgbClr val="FEEF5C"/>
                </a:highlight>
                <a:latin typeface="Agency FB" panose="020B0503020202020204" pitchFamily="34" charset="0"/>
              </a:rPr>
              <a:t>WHAT IS FOOD WASTE AND WHY IS IT A PROBLEM?</a:t>
            </a:r>
          </a:p>
          <a:p>
            <a:r>
              <a:rPr lang="en-AU" sz="2400" dirty="0">
                <a:highlight>
                  <a:srgbClr val="FEEF5C"/>
                </a:highlight>
                <a:latin typeface="Agency FB" panose="020B0503020202020204" pitchFamily="34" charset="0"/>
              </a:rPr>
              <a:t>Food waste is uneaten or unused food that is thrown away unethically into landfills across the world.</a:t>
            </a:r>
            <a:r>
              <a:rPr lang="en-AU" sz="2400" dirty="0">
                <a:latin typeface="Agency FB" panose="020B0503020202020204" pitchFamily="34" charset="0"/>
              </a:rPr>
              <a:t> This happens to a whole third of all food produced in Australia, meaning we lose millions of tonnes of perfectly edible foods annually. The top six foods that are wasted in Australia are (in descending order): Meat (543, 000 tonnes), Cheese (331,000 tonnes), Milk (230,000 tonnes), Tomatoes (197,000 tonnes), Bread (186,000 tonnes), and Apples (43,000 tonnes). And majority of leftovers from meals and older fruits/vegetables are also discarded for newer fresher produce, which happens rather often in the average household. </a:t>
            </a:r>
          </a:p>
          <a:p>
            <a:endParaRPr lang="en-AU" sz="2400" dirty="0">
              <a:latin typeface="Agency FB" panose="020B0503020202020204" pitchFamily="34" charset="0"/>
            </a:endParaRPr>
          </a:p>
          <a:p>
            <a:r>
              <a:rPr lang="en-AU" sz="2400" dirty="0">
                <a:latin typeface="Agency FB" panose="020B0503020202020204" pitchFamily="34" charset="0"/>
              </a:rPr>
              <a:t>This largely contributes to food waste in Australia, but you may be asking the questions, ‘Why does it matter if we’re just simply throwing out the food?’ or ‘Doesn’t food decompose faster than most plastics though?’. </a:t>
            </a:r>
            <a:r>
              <a:rPr lang="en-AU" sz="2400" dirty="0">
                <a:highlight>
                  <a:srgbClr val="FEEF5C"/>
                </a:highlight>
                <a:latin typeface="Agency FB" panose="020B0503020202020204" pitchFamily="34" charset="0"/>
              </a:rPr>
              <a:t>Well, when food waste is put in landfill, it releases a toxic gas, methane, which is 3x stronger and more dangerous than carbon dioxide</a:t>
            </a:r>
            <a:r>
              <a:rPr lang="en-AU" sz="2400" dirty="0">
                <a:latin typeface="Agency FB" panose="020B0503020202020204" pitchFamily="34" charset="0"/>
              </a:rPr>
              <a:t>. The methane harms the environment and the atmosphere, adding to the struggle of global warming and its whole ‘wave’ of issues.</a:t>
            </a:r>
            <a:endParaRPr lang="en-AU" sz="4000" dirty="0">
              <a:latin typeface="Agency FB" panose="020B0503020202020204" pitchFamily="34" charset="0"/>
            </a:endParaRPr>
          </a:p>
        </p:txBody>
      </p:sp>
      <p:pic>
        <p:nvPicPr>
          <p:cNvPr id="3074" name="Picture 2" descr="The world’s food waste problem is bigger than we thought - here’s what ...">
            <a:extLst>
              <a:ext uri="{FF2B5EF4-FFF2-40B4-BE49-F238E27FC236}">
                <a16:creationId xmlns:a16="http://schemas.microsoft.com/office/drawing/2014/main" id="{8A417CD4-3500-8255-76D4-033175E27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3" t="32852" r="17"/>
          <a:stretch/>
        </p:blipFill>
        <p:spPr bwMode="auto">
          <a:xfrm rot="5400000">
            <a:off x="7369746" y="2058737"/>
            <a:ext cx="6535548" cy="2783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Shrek PNG Transparent Images | PNG All">
            <a:extLst>
              <a:ext uri="{FF2B5EF4-FFF2-40B4-BE49-F238E27FC236}">
                <a16:creationId xmlns:a16="http://schemas.microsoft.com/office/drawing/2014/main" id="{4B925D00-0B70-59CA-D835-0CD1C64BA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99221" flipV="1">
            <a:off x="10028987" y="3608700"/>
            <a:ext cx="195897" cy="2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79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264B-225B-DD62-2517-F8210E8975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D048B3-7F70-3DFC-270E-DD593AF3A4E9}"/>
              </a:ext>
            </a:extLst>
          </p:cNvPr>
          <p:cNvSpPr/>
          <p:nvPr/>
        </p:nvSpPr>
        <p:spPr>
          <a:xfrm>
            <a:off x="0" y="1016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BDDD5346-C117-81D9-02AB-7C84B064F11E}"/>
              </a:ext>
            </a:extLst>
          </p:cNvPr>
          <p:cNvSpPr txBox="1"/>
          <p:nvPr/>
        </p:nvSpPr>
        <p:spPr>
          <a:xfrm>
            <a:off x="111760" y="243840"/>
            <a:ext cx="11866880" cy="3539430"/>
          </a:xfrm>
          <a:prstGeom prst="rect">
            <a:avLst/>
          </a:prstGeom>
          <a:noFill/>
          <a:ln>
            <a:noFill/>
          </a:ln>
        </p:spPr>
        <p:txBody>
          <a:bodyPr wrap="square" rtlCol="0">
            <a:spAutoFit/>
          </a:bodyPr>
          <a:lstStyle/>
          <a:p>
            <a:r>
              <a:rPr lang="en-AU" sz="4000" dirty="0">
                <a:highlight>
                  <a:srgbClr val="FEEF5C"/>
                </a:highlight>
                <a:latin typeface="Agency FB" panose="020B0503020202020204" pitchFamily="34" charset="0"/>
              </a:rPr>
              <a:t>FIGHTING FOOD WASTE-</a:t>
            </a:r>
          </a:p>
          <a:p>
            <a:r>
              <a:rPr lang="en-US" sz="4000" dirty="0">
                <a:effectLst/>
                <a:highlight>
                  <a:srgbClr val="FEEF5C"/>
                </a:highlight>
                <a:latin typeface="Agency FB" panose="020B0503020202020204" pitchFamily="34" charset="0"/>
              </a:rPr>
              <a:t>‘EDUCATION’</a:t>
            </a:r>
            <a:endParaRPr lang="en-AU" sz="3200" dirty="0">
              <a:highlight>
                <a:srgbClr val="FEEF5C"/>
              </a:highlight>
              <a:latin typeface="Agency FB" panose="020B0503020202020204" pitchFamily="34" charset="0"/>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TextBox 3">
            <a:extLst>
              <a:ext uri="{FF2B5EF4-FFF2-40B4-BE49-F238E27FC236}">
                <a16:creationId xmlns:a16="http://schemas.microsoft.com/office/drawing/2014/main" id="{A540DAA4-3EE7-817C-98D7-10E1C0F9E2C7}"/>
              </a:ext>
            </a:extLst>
          </p:cNvPr>
          <p:cNvSpPr txBox="1"/>
          <p:nvPr/>
        </p:nvSpPr>
        <p:spPr>
          <a:xfrm>
            <a:off x="8331200" y="2305724"/>
            <a:ext cx="3677920" cy="4401205"/>
          </a:xfrm>
          <a:prstGeom prst="rect">
            <a:avLst/>
          </a:prstGeom>
          <a:solidFill>
            <a:srgbClr val="FEEF5C"/>
          </a:solidFill>
          <a:ln>
            <a:solidFill>
              <a:schemeClr val="tx1"/>
            </a:solidFill>
          </a:ln>
        </p:spPr>
        <p:txBody>
          <a:bodyPr wrap="square">
            <a:spAutoFit/>
          </a:bodyPr>
          <a:lstStyle/>
          <a:p>
            <a:pPr algn="ctr"/>
            <a:r>
              <a:rPr lang="en-AU" sz="2800" dirty="0">
                <a:latin typeface="Agency FB" panose="020B0503020202020204" pitchFamily="34" charset="0"/>
              </a:rPr>
              <a:t>‘95% students know how to reduce food waste,</a:t>
            </a:r>
          </a:p>
          <a:p>
            <a:pPr algn="ctr"/>
            <a:r>
              <a:rPr lang="en-AU" sz="2800" dirty="0">
                <a:latin typeface="Agency FB" panose="020B0503020202020204" pitchFamily="34" charset="0"/>
              </a:rPr>
              <a:t>85% students are confident in cooking healthy recipes,</a:t>
            </a:r>
          </a:p>
          <a:p>
            <a:pPr algn="ctr"/>
            <a:r>
              <a:rPr lang="en-AU" sz="2800" dirty="0">
                <a:latin typeface="Agency FB" panose="020B0503020202020204" pitchFamily="34" charset="0"/>
              </a:rPr>
              <a:t>75% students say that they ate more fruit and vegetables’</a:t>
            </a:r>
          </a:p>
          <a:p>
            <a:pPr algn="ctr"/>
            <a:endParaRPr lang="en-AU" sz="2800" dirty="0">
              <a:latin typeface="Agency FB" panose="020B0503020202020204" pitchFamily="34" charset="0"/>
            </a:endParaRPr>
          </a:p>
          <a:p>
            <a:pPr algn="ctr"/>
            <a:r>
              <a:rPr lang="en-AU" sz="2800" dirty="0">
                <a:latin typeface="Agency FB" panose="020B0503020202020204" pitchFamily="34" charset="0"/>
              </a:rPr>
              <a:t>(Oz Harvest ‘FEAST’ website: </a:t>
            </a:r>
            <a:r>
              <a:rPr lang="en-AU" sz="2800" dirty="0">
                <a:latin typeface="Agency FB" panose="020B0503020202020204" pitchFamily="34" charset="0"/>
                <a:hlinkClick r:id="rId2"/>
              </a:rPr>
              <a:t>Home | </a:t>
            </a:r>
            <a:r>
              <a:rPr lang="en-AU" sz="2800" dirty="0" err="1">
                <a:latin typeface="Agency FB" panose="020B0503020202020204" pitchFamily="34" charset="0"/>
                <a:hlinkClick r:id="rId2"/>
              </a:rPr>
              <a:t>OzHarvest</a:t>
            </a:r>
            <a:r>
              <a:rPr lang="en-AU" sz="2800" dirty="0">
                <a:latin typeface="Agency FB" panose="020B0503020202020204" pitchFamily="34" charset="0"/>
                <a:hlinkClick r:id="rId2"/>
              </a:rPr>
              <a:t> FEAST</a:t>
            </a:r>
            <a:r>
              <a:rPr lang="en-AU" sz="2800" dirty="0">
                <a:latin typeface="Agency FB" panose="020B0503020202020204" pitchFamily="34" charset="0"/>
              </a:rPr>
              <a:t>)</a:t>
            </a:r>
          </a:p>
          <a:p>
            <a:pPr algn="ctr"/>
            <a:endParaRPr lang="en-AU" sz="2800" dirty="0">
              <a:latin typeface="Agency FB" panose="020B0503020202020204" pitchFamily="34" charset="0"/>
            </a:endParaRPr>
          </a:p>
        </p:txBody>
      </p:sp>
      <p:sp>
        <p:nvSpPr>
          <p:cNvPr id="5" name="TextBox 4">
            <a:extLst>
              <a:ext uri="{FF2B5EF4-FFF2-40B4-BE49-F238E27FC236}">
                <a16:creationId xmlns:a16="http://schemas.microsoft.com/office/drawing/2014/main" id="{CFA82202-26FB-A730-25E4-B34072B03900}"/>
              </a:ext>
            </a:extLst>
          </p:cNvPr>
          <p:cNvSpPr txBox="1"/>
          <p:nvPr/>
        </p:nvSpPr>
        <p:spPr>
          <a:xfrm>
            <a:off x="162560" y="1668403"/>
            <a:ext cx="3789680" cy="2308324"/>
          </a:xfrm>
          <a:prstGeom prst="rect">
            <a:avLst/>
          </a:prstGeom>
          <a:solidFill>
            <a:srgbClr val="FEEF5C"/>
          </a:solidFill>
          <a:ln>
            <a:solidFill>
              <a:schemeClr val="tx1"/>
            </a:solidFill>
          </a:ln>
        </p:spPr>
        <p:txBody>
          <a:bodyPr wrap="square" rtlCol="0">
            <a:spAutoFit/>
          </a:bodyPr>
          <a:lstStyle/>
          <a:p>
            <a:pPr algn="ctr"/>
            <a:r>
              <a:rPr lang="en-US" dirty="0"/>
              <a:t>-WHAT-</a:t>
            </a:r>
          </a:p>
          <a:p>
            <a:pPr algn="ctr"/>
            <a:endParaRPr lang="en-US" dirty="0"/>
          </a:p>
          <a:p>
            <a:pPr algn="ctr"/>
            <a:r>
              <a:rPr lang="en-US" dirty="0"/>
              <a:t>- The ‘EDUCATION’ strategy refers to FEAST, an Oz Harvest run program dedicated to teaching adolescents basic cooking skills and the impacts that food waste has on the environment.</a:t>
            </a:r>
          </a:p>
        </p:txBody>
      </p:sp>
      <p:sp>
        <p:nvSpPr>
          <p:cNvPr id="6" name="TextBox 5">
            <a:extLst>
              <a:ext uri="{FF2B5EF4-FFF2-40B4-BE49-F238E27FC236}">
                <a16:creationId xmlns:a16="http://schemas.microsoft.com/office/drawing/2014/main" id="{802FAA1D-BD98-609C-EF4D-D7FA65A2B738}"/>
              </a:ext>
            </a:extLst>
          </p:cNvPr>
          <p:cNvSpPr txBox="1"/>
          <p:nvPr/>
        </p:nvSpPr>
        <p:spPr>
          <a:xfrm>
            <a:off x="162560" y="4320163"/>
            <a:ext cx="3789680" cy="1846659"/>
          </a:xfrm>
          <a:prstGeom prst="rect">
            <a:avLst/>
          </a:prstGeom>
          <a:solidFill>
            <a:srgbClr val="FEEF5C"/>
          </a:solidFill>
          <a:ln>
            <a:solidFill>
              <a:schemeClr val="tx1"/>
            </a:solidFill>
          </a:ln>
        </p:spPr>
        <p:txBody>
          <a:bodyPr wrap="square" rtlCol="0">
            <a:spAutoFit/>
          </a:bodyPr>
          <a:lstStyle/>
          <a:p>
            <a:pPr algn="ctr"/>
            <a:r>
              <a:rPr lang="en-US" dirty="0"/>
              <a:t>-WHO-</a:t>
            </a:r>
          </a:p>
          <a:p>
            <a:pPr algn="ctr"/>
            <a:endParaRPr lang="en-US" sz="1600" dirty="0"/>
          </a:p>
          <a:p>
            <a:pPr algn="ctr"/>
            <a:r>
              <a:rPr lang="en-US" sz="1600" dirty="0"/>
              <a:t>- The main audience for ‘FEAST’ lessons are adolensts in high school which is during the age when learning cooking skills are most important and developing and beginning healthy food waste habits.</a:t>
            </a:r>
          </a:p>
        </p:txBody>
      </p:sp>
      <p:sp>
        <p:nvSpPr>
          <p:cNvPr id="7" name="TextBox 6">
            <a:extLst>
              <a:ext uri="{FF2B5EF4-FFF2-40B4-BE49-F238E27FC236}">
                <a16:creationId xmlns:a16="http://schemas.microsoft.com/office/drawing/2014/main" id="{0BE68959-B823-2C9B-7326-02F0ECB6B220}"/>
              </a:ext>
            </a:extLst>
          </p:cNvPr>
          <p:cNvSpPr txBox="1"/>
          <p:nvPr/>
        </p:nvSpPr>
        <p:spPr>
          <a:xfrm>
            <a:off x="4165600" y="1678563"/>
            <a:ext cx="3789680" cy="2308324"/>
          </a:xfrm>
          <a:prstGeom prst="rect">
            <a:avLst/>
          </a:prstGeom>
          <a:solidFill>
            <a:srgbClr val="FEEF5C"/>
          </a:solidFill>
          <a:ln>
            <a:solidFill>
              <a:schemeClr val="tx1"/>
            </a:solidFill>
          </a:ln>
        </p:spPr>
        <p:txBody>
          <a:bodyPr wrap="square" rtlCol="0">
            <a:spAutoFit/>
          </a:bodyPr>
          <a:lstStyle/>
          <a:p>
            <a:pPr algn="ctr"/>
            <a:r>
              <a:rPr lang="en-US" dirty="0"/>
              <a:t>-WHEN-</a:t>
            </a:r>
          </a:p>
          <a:p>
            <a:pPr algn="ctr"/>
            <a:endParaRPr lang="en-US" dirty="0"/>
          </a:p>
          <a:p>
            <a:pPr algn="ctr"/>
            <a:r>
              <a:rPr lang="en-US" dirty="0"/>
              <a:t>- The ‘FEAST’ lessons would be conducted during class time as an assessed program that tests students on their knowledge and understanding of food waste and their cooking skills.</a:t>
            </a:r>
          </a:p>
        </p:txBody>
      </p:sp>
      <p:sp>
        <p:nvSpPr>
          <p:cNvPr id="8" name="TextBox 7">
            <a:extLst>
              <a:ext uri="{FF2B5EF4-FFF2-40B4-BE49-F238E27FC236}">
                <a16:creationId xmlns:a16="http://schemas.microsoft.com/office/drawing/2014/main" id="{4C6B3C80-84A4-3DE3-86C0-C2C871DFACF0}"/>
              </a:ext>
            </a:extLst>
          </p:cNvPr>
          <p:cNvSpPr txBox="1"/>
          <p:nvPr/>
        </p:nvSpPr>
        <p:spPr>
          <a:xfrm>
            <a:off x="4165600" y="4316413"/>
            <a:ext cx="3789680" cy="2185214"/>
          </a:xfrm>
          <a:prstGeom prst="rect">
            <a:avLst/>
          </a:prstGeom>
          <a:solidFill>
            <a:srgbClr val="FEEF5C"/>
          </a:solidFill>
          <a:ln>
            <a:solidFill>
              <a:schemeClr val="tx1"/>
            </a:solidFill>
          </a:ln>
        </p:spPr>
        <p:txBody>
          <a:bodyPr wrap="square" rtlCol="0">
            <a:spAutoFit/>
          </a:bodyPr>
          <a:lstStyle/>
          <a:p>
            <a:pPr algn="ctr"/>
            <a:r>
              <a:rPr lang="en-US" dirty="0"/>
              <a:t>-HOW-</a:t>
            </a:r>
          </a:p>
          <a:p>
            <a:pPr algn="ctr"/>
            <a:endParaRPr lang="en-US" sz="2000" dirty="0"/>
          </a:p>
          <a:p>
            <a:pPr algn="ctr"/>
            <a:r>
              <a:rPr lang="en-US" sz="1400" dirty="0"/>
              <a:t>- To help fight food waste using the ‘EDUCATION’ strategy, you must be educated by a trained educator on the basic kitchen safety practices and skills that will be needed when cooking. Students will also learn of the importance of preventing food waste and learn strategies to help reduce the amount.</a:t>
            </a:r>
            <a:endParaRPr lang="en-US" sz="2000" dirty="0"/>
          </a:p>
        </p:txBody>
      </p:sp>
      <p:pic>
        <p:nvPicPr>
          <p:cNvPr id="2050" name="Picture 2" descr="OzHarvest Urges Aussie To Use It Up | OzHarvest launches new campaign">
            <a:extLst>
              <a:ext uri="{FF2B5EF4-FFF2-40B4-BE49-F238E27FC236}">
                <a16:creationId xmlns:a16="http://schemas.microsoft.com/office/drawing/2014/main" id="{8B71F30F-C325-403E-63DD-0E9170F992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88"/>
          <a:stretch/>
        </p:blipFill>
        <p:spPr bwMode="auto">
          <a:xfrm>
            <a:off x="8331200" y="325120"/>
            <a:ext cx="3677920" cy="181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Queensland Schools Enjoy OzHarvest's New FEAST Program">
            <a:extLst>
              <a:ext uri="{FF2B5EF4-FFF2-40B4-BE49-F238E27FC236}">
                <a16:creationId xmlns:a16="http://schemas.microsoft.com/office/drawing/2014/main" id="{279B2A0D-0C88-CB39-0E91-3136D0C10C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0" t="7403" r="8804" b="28561"/>
          <a:stretch/>
        </p:blipFill>
        <p:spPr bwMode="auto">
          <a:xfrm>
            <a:off x="8331200" y="325121"/>
            <a:ext cx="3677920" cy="1813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8DB2EBC-0DE8-7905-FA34-4A6B167A5F4E}"/>
              </a:ext>
            </a:extLst>
          </p:cNvPr>
          <p:cNvPicPr>
            <a:picLocks noChangeAspect="1"/>
          </p:cNvPicPr>
          <p:nvPr/>
        </p:nvPicPr>
        <p:blipFill>
          <a:blip r:embed="rId5"/>
          <a:stretch>
            <a:fillRect/>
          </a:stretch>
        </p:blipFill>
        <p:spPr>
          <a:xfrm>
            <a:off x="4262349" y="379033"/>
            <a:ext cx="3611651" cy="1033207"/>
          </a:xfrm>
          <a:prstGeom prst="rect">
            <a:avLst/>
          </a:prstGeom>
          <a:ln>
            <a:solidFill>
              <a:schemeClr val="tx1"/>
            </a:solidFill>
          </a:ln>
        </p:spPr>
      </p:pic>
      <p:pic>
        <p:nvPicPr>
          <p:cNvPr id="9" name="Picture 2" descr="Shrek PNG Transparent Images | PNG All">
            <a:extLst>
              <a:ext uri="{FF2B5EF4-FFF2-40B4-BE49-F238E27FC236}">
                <a16:creationId xmlns:a16="http://schemas.microsoft.com/office/drawing/2014/main" id="{C525FB4A-E447-3DDC-5BE9-79EDE34E2C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242450" flipV="1">
            <a:off x="9610668" y="1935653"/>
            <a:ext cx="195897" cy="2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9819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7A5C7-AA92-B3F4-848F-D6F0A82379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060185-A5C1-FE27-4044-30C1E6ABC7E5}"/>
              </a:ext>
            </a:extLst>
          </p:cNvPr>
          <p:cNvSpPr/>
          <p:nvPr/>
        </p:nvSpPr>
        <p:spPr>
          <a:xfrm>
            <a:off x="0" y="1016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41D79A2F-76C5-31DA-7E91-247E2CE39E56}"/>
              </a:ext>
            </a:extLst>
          </p:cNvPr>
          <p:cNvSpPr txBox="1"/>
          <p:nvPr/>
        </p:nvSpPr>
        <p:spPr>
          <a:xfrm>
            <a:off x="111760" y="243840"/>
            <a:ext cx="11866880" cy="4031873"/>
          </a:xfrm>
          <a:prstGeom prst="rect">
            <a:avLst/>
          </a:prstGeom>
          <a:noFill/>
          <a:ln>
            <a:noFill/>
          </a:ln>
        </p:spPr>
        <p:txBody>
          <a:bodyPr wrap="square" rtlCol="0">
            <a:spAutoFit/>
          </a:bodyPr>
          <a:lstStyle/>
          <a:p>
            <a:r>
              <a:rPr lang="en-AU" sz="4000" dirty="0">
                <a:highlight>
                  <a:srgbClr val="FEEF5C"/>
                </a:highlight>
                <a:latin typeface="Agency FB" panose="020B0503020202020204" pitchFamily="34" charset="0"/>
              </a:rPr>
              <a:t>FIGHTING FOOD WASTE-</a:t>
            </a:r>
          </a:p>
          <a:p>
            <a:r>
              <a:rPr lang="en-US" sz="4000" dirty="0">
                <a:effectLst/>
                <a:highlight>
                  <a:srgbClr val="FEEF5C"/>
                </a:highlight>
                <a:latin typeface="Agency FB" panose="020B0503020202020204" pitchFamily="34" charset="0"/>
              </a:rPr>
              <a:t>‘USE IT UP!’</a:t>
            </a:r>
          </a:p>
          <a:p>
            <a:endParaRPr lang="en-AU" sz="3200" dirty="0">
              <a:latin typeface="Agency FB" panose="020B0503020202020204" pitchFamily="34" charset="0"/>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TextBox 3">
            <a:extLst>
              <a:ext uri="{FF2B5EF4-FFF2-40B4-BE49-F238E27FC236}">
                <a16:creationId xmlns:a16="http://schemas.microsoft.com/office/drawing/2014/main" id="{486CCFA3-F16A-E7B8-59D2-94676371EAF4}"/>
              </a:ext>
            </a:extLst>
          </p:cNvPr>
          <p:cNvSpPr txBox="1"/>
          <p:nvPr/>
        </p:nvSpPr>
        <p:spPr>
          <a:xfrm>
            <a:off x="8321040" y="2305724"/>
            <a:ext cx="3677920" cy="4401205"/>
          </a:xfrm>
          <a:prstGeom prst="rect">
            <a:avLst/>
          </a:prstGeom>
          <a:solidFill>
            <a:srgbClr val="FEEF5C"/>
          </a:solidFill>
          <a:ln>
            <a:solidFill>
              <a:schemeClr val="tx1"/>
            </a:solidFill>
          </a:ln>
        </p:spPr>
        <p:txBody>
          <a:bodyPr wrap="square">
            <a:spAutoFit/>
          </a:bodyPr>
          <a:lstStyle/>
          <a:p>
            <a:pPr algn="ctr"/>
            <a:r>
              <a:rPr lang="en-AU" sz="2800" dirty="0">
                <a:latin typeface="Agency FB" panose="020B0503020202020204" pitchFamily="34" charset="0"/>
              </a:rPr>
              <a:t>We got leftovers,</a:t>
            </a:r>
          </a:p>
          <a:p>
            <a:pPr algn="ctr"/>
            <a:r>
              <a:rPr lang="en-AU" sz="2800" dirty="0">
                <a:latin typeface="Agency FB" panose="020B0503020202020204" pitchFamily="34" charset="0"/>
              </a:rPr>
              <a:t>We got kitchens,</a:t>
            </a:r>
          </a:p>
          <a:p>
            <a:pPr algn="ctr"/>
            <a:r>
              <a:rPr lang="en-AU" sz="2800" dirty="0">
                <a:latin typeface="Agency FB" panose="020B0503020202020204" pitchFamily="34" charset="0"/>
              </a:rPr>
              <a:t>We stay hungry,</a:t>
            </a:r>
          </a:p>
          <a:p>
            <a:pPr algn="ctr"/>
            <a:r>
              <a:rPr lang="en-AU" sz="2800" dirty="0">
                <a:latin typeface="Agency FB" panose="020B0503020202020204" pitchFamily="34" charset="0"/>
              </a:rPr>
              <a:t>Use it up! </a:t>
            </a:r>
          </a:p>
          <a:p>
            <a:pPr algn="ctr"/>
            <a:r>
              <a:rPr lang="en-AU" sz="2800" dirty="0">
                <a:latin typeface="Agency FB" panose="020B0503020202020204" pitchFamily="34" charset="0"/>
              </a:rPr>
              <a:t>Put in the work </a:t>
            </a:r>
          </a:p>
          <a:p>
            <a:pPr algn="ctr"/>
            <a:r>
              <a:rPr lang="en-AU" sz="2800" dirty="0">
                <a:latin typeface="Agency FB" panose="020B0503020202020204" pitchFamily="34" charset="0"/>
              </a:rPr>
              <a:t>Put in the hours</a:t>
            </a:r>
          </a:p>
          <a:p>
            <a:pPr algn="ctr"/>
            <a:r>
              <a:rPr lang="en-AU" sz="2800" dirty="0">
                <a:latin typeface="Agency FB" panose="020B0503020202020204" pitchFamily="34" charset="0"/>
              </a:rPr>
              <a:t>We reduce food waste!</a:t>
            </a:r>
          </a:p>
          <a:p>
            <a:pPr algn="ctr"/>
            <a:endParaRPr lang="en-AU" sz="2800" dirty="0">
              <a:latin typeface="Agency FB" panose="020B0503020202020204" pitchFamily="34" charset="0"/>
            </a:endParaRPr>
          </a:p>
          <a:p>
            <a:pPr algn="ctr"/>
            <a:r>
              <a:rPr lang="en-AU" sz="2800" dirty="0">
                <a:latin typeface="Agency FB" panose="020B0503020202020204" pitchFamily="34" charset="0"/>
              </a:rPr>
              <a:t>(Parody of Dwayne ‘the Rock’ Johnson’s part in ‘Face Off’) </a:t>
            </a:r>
          </a:p>
        </p:txBody>
      </p:sp>
      <p:sp>
        <p:nvSpPr>
          <p:cNvPr id="5" name="TextBox 4">
            <a:extLst>
              <a:ext uri="{FF2B5EF4-FFF2-40B4-BE49-F238E27FC236}">
                <a16:creationId xmlns:a16="http://schemas.microsoft.com/office/drawing/2014/main" id="{E142183C-F200-FC62-54E3-FAA61308A9CA}"/>
              </a:ext>
            </a:extLst>
          </p:cNvPr>
          <p:cNvSpPr txBox="1"/>
          <p:nvPr/>
        </p:nvSpPr>
        <p:spPr>
          <a:xfrm>
            <a:off x="162560" y="1668403"/>
            <a:ext cx="3789680" cy="2031325"/>
          </a:xfrm>
          <a:prstGeom prst="rect">
            <a:avLst/>
          </a:prstGeom>
          <a:solidFill>
            <a:srgbClr val="FEEF5C"/>
          </a:solidFill>
          <a:ln>
            <a:solidFill>
              <a:schemeClr val="tx1"/>
            </a:solidFill>
          </a:ln>
        </p:spPr>
        <p:txBody>
          <a:bodyPr wrap="square" rtlCol="0">
            <a:spAutoFit/>
          </a:bodyPr>
          <a:lstStyle/>
          <a:p>
            <a:pPr algn="ctr"/>
            <a:r>
              <a:rPr lang="en-US" dirty="0"/>
              <a:t>-WHAT-</a:t>
            </a:r>
          </a:p>
          <a:p>
            <a:pPr algn="ctr"/>
            <a:endParaRPr lang="en-US" dirty="0"/>
          </a:p>
          <a:p>
            <a:pPr algn="ctr"/>
            <a:r>
              <a:rPr lang="en-US" dirty="0"/>
              <a:t>- ‘USE IT UP’ is an Oz Harvest made series of recipes that allow the reader/chef to incorporate the six most wasted foods in Australia into healthy and nutritious meals. </a:t>
            </a:r>
          </a:p>
        </p:txBody>
      </p:sp>
      <p:sp>
        <p:nvSpPr>
          <p:cNvPr id="6" name="TextBox 5">
            <a:extLst>
              <a:ext uri="{FF2B5EF4-FFF2-40B4-BE49-F238E27FC236}">
                <a16:creationId xmlns:a16="http://schemas.microsoft.com/office/drawing/2014/main" id="{3466FBB9-9065-2607-F106-76BD4B080FE4}"/>
              </a:ext>
            </a:extLst>
          </p:cNvPr>
          <p:cNvSpPr txBox="1"/>
          <p:nvPr/>
        </p:nvSpPr>
        <p:spPr>
          <a:xfrm>
            <a:off x="162560" y="4320163"/>
            <a:ext cx="3789680" cy="2092881"/>
          </a:xfrm>
          <a:prstGeom prst="rect">
            <a:avLst/>
          </a:prstGeom>
          <a:solidFill>
            <a:srgbClr val="FEEF5C"/>
          </a:solidFill>
          <a:ln>
            <a:solidFill>
              <a:schemeClr val="tx1"/>
            </a:solidFill>
          </a:ln>
        </p:spPr>
        <p:txBody>
          <a:bodyPr wrap="square" rtlCol="0">
            <a:spAutoFit/>
          </a:bodyPr>
          <a:lstStyle/>
          <a:p>
            <a:pPr algn="ctr"/>
            <a:r>
              <a:rPr lang="en-US" dirty="0"/>
              <a:t>-WHO-</a:t>
            </a:r>
          </a:p>
          <a:p>
            <a:pPr algn="ctr"/>
            <a:endParaRPr lang="en-US" sz="1600" dirty="0"/>
          </a:p>
          <a:p>
            <a:pPr algn="ctr"/>
            <a:r>
              <a:rPr lang="en-US" sz="1600" dirty="0"/>
              <a:t>- Anyone with the basic understanding and skills to cook and clean in a kitchen environment would be able to follow the instructions in the recipe, though I must recommend that children under 13 to be supervised by a responsible adult.</a:t>
            </a:r>
          </a:p>
        </p:txBody>
      </p:sp>
      <p:sp>
        <p:nvSpPr>
          <p:cNvPr id="7" name="TextBox 6">
            <a:extLst>
              <a:ext uri="{FF2B5EF4-FFF2-40B4-BE49-F238E27FC236}">
                <a16:creationId xmlns:a16="http://schemas.microsoft.com/office/drawing/2014/main" id="{A4EC72B1-F3F2-7872-196D-DA24ED352CCE}"/>
              </a:ext>
            </a:extLst>
          </p:cNvPr>
          <p:cNvSpPr txBox="1"/>
          <p:nvPr/>
        </p:nvSpPr>
        <p:spPr>
          <a:xfrm>
            <a:off x="4165600" y="1678563"/>
            <a:ext cx="3789680" cy="2031325"/>
          </a:xfrm>
          <a:prstGeom prst="rect">
            <a:avLst/>
          </a:prstGeom>
          <a:solidFill>
            <a:srgbClr val="FEEF5C"/>
          </a:solidFill>
          <a:ln>
            <a:solidFill>
              <a:schemeClr val="tx1"/>
            </a:solidFill>
          </a:ln>
        </p:spPr>
        <p:txBody>
          <a:bodyPr wrap="square" rtlCol="0">
            <a:spAutoFit/>
          </a:bodyPr>
          <a:lstStyle/>
          <a:p>
            <a:pPr algn="ctr"/>
            <a:r>
              <a:rPr lang="en-US" dirty="0"/>
              <a:t>-WHEN-</a:t>
            </a:r>
          </a:p>
          <a:p>
            <a:pPr algn="ctr"/>
            <a:endParaRPr lang="en-US" dirty="0"/>
          </a:p>
          <a:p>
            <a:pPr algn="ctr"/>
            <a:r>
              <a:rPr lang="en-US" dirty="0"/>
              <a:t>- Either in the home economic classrooms or the school provided kitchens, or at the student's house. Or in any hygienic and practical environment.</a:t>
            </a:r>
          </a:p>
        </p:txBody>
      </p:sp>
      <p:sp>
        <p:nvSpPr>
          <p:cNvPr id="8" name="TextBox 7">
            <a:extLst>
              <a:ext uri="{FF2B5EF4-FFF2-40B4-BE49-F238E27FC236}">
                <a16:creationId xmlns:a16="http://schemas.microsoft.com/office/drawing/2014/main" id="{50273E6D-9775-E04A-C1C0-B7E91670E749}"/>
              </a:ext>
            </a:extLst>
          </p:cNvPr>
          <p:cNvSpPr txBox="1"/>
          <p:nvPr/>
        </p:nvSpPr>
        <p:spPr>
          <a:xfrm>
            <a:off x="4165600" y="4316413"/>
            <a:ext cx="3789680" cy="2185214"/>
          </a:xfrm>
          <a:prstGeom prst="rect">
            <a:avLst/>
          </a:prstGeom>
          <a:solidFill>
            <a:srgbClr val="FEEF5C"/>
          </a:solidFill>
          <a:ln>
            <a:solidFill>
              <a:schemeClr val="tx1"/>
            </a:solidFill>
          </a:ln>
        </p:spPr>
        <p:txBody>
          <a:bodyPr wrap="square" rtlCol="0">
            <a:spAutoFit/>
          </a:bodyPr>
          <a:lstStyle/>
          <a:p>
            <a:pPr algn="ctr"/>
            <a:r>
              <a:rPr lang="en-US" dirty="0"/>
              <a:t>-HOW-</a:t>
            </a:r>
          </a:p>
          <a:p>
            <a:pPr algn="ctr"/>
            <a:endParaRPr lang="en-US" sz="2000" dirty="0"/>
          </a:p>
          <a:p>
            <a:pPr algn="ctr"/>
            <a:r>
              <a:rPr lang="en-US" sz="1400" dirty="0"/>
              <a:t>- To help fight food waste using the ‘USE IT UP’ strategy, you simply must take note of what ingredients you </a:t>
            </a:r>
            <a:r>
              <a:rPr lang="en-US" sz="1400" u="sng" dirty="0"/>
              <a:t>currently</a:t>
            </a:r>
            <a:r>
              <a:rPr lang="en-US" sz="1400" dirty="0"/>
              <a:t> own in your fridge, freezer or cupboard and follow the chosen recipe. This helps fight food waste by using up ingredients that otherwise would contribute to global warming.</a:t>
            </a:r>
            <a:endParaRPr lang="en-US" sz="2000" dirty="0"/>
          </a:p>
        </p:txBody>
      </p:sp>
      <p:pic>
        <p:nvPicPr>
          <p:cNvPr id="2050" name="Picture 2" descr="OzHarvest Urges Aussie To Use It Up | OzHarvest launches new campaign">
            <a:extLst>
              <a:ext uri="{FF2B5EF4-FFF2-40B4-BE49-F238E27FC236}">
                <a16:creationId xmlns:a16="http://schemas.microsoft.com/office/drawing/2014/main" id="{7D70C7BB-F508-334A-EC2E-36E777815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88"/>
          <a:stretch/>
        </p:blipFill>
        <p:spPr bwMode="auto">
          <a:xfrm>
            <a:off x="8331200" y="325120"/>
            <a:ext cx="3677920" cy="181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OzHarvest Use-it-Up™ — Bede">
            <a:extLst>
              <a:ext uri="{FF2B5EF4-FFF2-40B4-BE49-F238E27FC236}">
                <a16:creationId xmlns:a16="http://schemas.microsoft.com/office/drawing/2014/main" id="{B4113C34-7C17-86F3-4FD2-9282554C4D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01" t="69886" r="64697" b="23076"/>
          <a:stretch/>
        </p:blipFill>
        <p:spPr bwMode="auto">
          <a:xfrm>
            <a:off x="4165600" y="447041"/>
            <a:ext cx="3906520" cy="9278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Shrek PNG Transparent Images | PNG All">
            <a:extLst>
              <a:ext uri="{FF2B5EF4-FFF2-40B4-BE49-F238E27FC236}">
                <a16:creationId xmlns:a16="http://schemas.microsoft.com/office/drawing/2014/main" id="{0C3562D7-D5D4-2FCF-8560-DBAE8E09E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29057" flipV="1">
            <a:off x="10891541" y="1711634"/>
            <a:ext cx="195897" cy="2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4880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E780B-21FA-58B9-9E41-218816B791DC}"/>
              </a:ext>
            </a:extLst>
          </p:cNvPr>
          <p:cNvSpPr/>
          <p:nvPr/>
        </p:nvSpPr>
        <p:spPr>
          <a:xfrm>
            <a:off x="0" y="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9D8F9DE6-101B-A326-56C5-D212317989EE}"/>
              </a:ext>
            </a:extLst>
          </p:cNvPr>
          <p:cNvSpPr txBox="1"/>
          <p:nvPr/>
        </p:nvSpPr>
        <p:spPr>
          <a:xfrm>
            <a:off x="111760" y="243840"/>
            <a:ext cx="11866880" cy="1323439"/>
          </a:xfrm>
          <a:prstGeom prst="rect">
            <a:avLst/>
          </a:prstGeom>
          <a:noFill/>
          <a:ln>
            <a:noFill/>
          </a:ln>
        </p:spPr>
        <p:txBody>
          <a:bodyPr wrap="square" rtlCol="0">
            <a:spAutoFit/>
          </a:bodyPr>
          <a:lstStyle/>
          <a:p>
            <a:r>
              <a:rPr lang="en-AU" sz="4000" dirty="0">
                <a:highlight>
                  <a:srgbClr val="FEEF5C"/>
                </a:highlight>
                <a:latin typeface="Agency FB" panose="020B0503020202020204" pitchFamily="34" charset="0"/>
              </a:rPr>
              <a:t>RECIPE 1 –</a:t>
            </a:r>
          </a:p>
          <a:p>
            <a:r>
              <a:rPr lang="en-AU" sz="4000" dirty="0">
                <a:highlight>
                  <a:srgbClr val="FEEF5C"/>
                </a:highlight>
                <a:latin typeface="Agency FB" panose="020B0503020202020204" pitchFamily="34" charset="0"/>
              </a:rPr>
              <a:t>LAMBASTE POULTRY RAVIOLI</a:t>
            </a:r>
          </a:p>
        </p:txBody>
      </p:sp>
      <p:sp>
        <p:nvSpPr>
          <p:cNvPr id="4" name="TextBox 3">
            <a:extLst>
              <a:ext uri="{FF2B5EF4-FFF2-40B4-BE49-F238E27FC236}">
                <a16:creationId xmlns:a16="http://schemas.microsoft.com/office/drawing/2014/main" id="{09D0B2D7-C81D-9E23-2123-DD0EF7F9CA0E}"/>
              </a:ext>
            </a:extLst>
          </p:cNvPr>
          <p:cNvSpPr txBox="1"/>
          <p:nvPr/>
        </p:nvSpPr>
        <p:spPr>
          <a:xfrm>
            <a:off x="111760" y="2038211"/>
            <a:ext cx="7715069" cy="923330"/>
          </a:xfrm>
          <a:prstGeom prst="rect">
            <a:avLst/>
          </a:prstGeom>
          <a:noFill/>
        </p:spPr>
        <p:txBody>
          <a:bodyPr wrap="square" rtlCol="0">
            <a:spAutoFit/>
          </a:bodyPr>
          <a:lstStyle/>
          <a:p>
            <a:r>
              <a:rPr lang="en-AU" dirty="0">
                <a:latin typeface="Agency FB" panose="020B0503020202020204" pitchFamily="34" charset="0"/>
              </a:rPr>
              <a:t>CHOSEN COMMONLY WASTED FOOD: MEAT AND CHEESE</a:t>
            </a:r>
          </a:p>
          <a:p>
            <a:r>
              <a:rPr lang="en-AU" dirty="0">
                <a:latin typeface="Agency FB" panose="020B0503020202020204" pitchFamily="34" charset="0"/>
              </a:rPr>
              <a:t>RECIPE NAME: EASY ROAST CHICKEN RAVEOLI/LAMBASTE POULTRY RAVIOLI</a:t>
            </a:r>
          </a:p>
          <a:p>
            <a:r>
              <a:rPr lang="en-AU" dirty="0">
                <a:latin typeface="Agency FB" panose="020B0503020202020204" pitchFamily="34" charset="0"/>
              </a:rPr>
              <a:t>PREP TIME: 10 MINUTES    COOK TIME: 10 MINUTES    SERVES: 4</a:t>
            </a:r>
          </a:p>
        </p:txBody>
      </p:sp>
      <p:sp>
        <p:nvSpPr>
          <p:cNvPr id="5" name="TextBox 4">
            <a:extLst>
              <a:ext uri="{FF2B5EF4-FFF2-40B4-BE49-F238E27FC236}">
                <a16:creationId xmlns:a16="http://schemas.microsoft.com/office/drawing/2014/main" id="{985298BD-F93C-A114-0B5A-E2820508D9D8}"/>
              </a:ext>
            </a:extLst>
          </p:cNvPr>
          <p:cNvSpPr txBox="1"/>
          <p:nvPr/>
        </p:nvSpPr>
        <p:spPr>
          <a:xfrm>
            <a:off x="111760" y="3149600"/>
            <a:ext cx="1734820" cy="3447098"/>
          </a:xfrm>
          <a:prstGeom prst="rect">
            <a:avLst/>
          </a:prstGeom>
          <a:noFill/>
        </p:spPr>
        <p:txBody>
          <a:bodyPr wrap="square" rtlCol="0">
            <a:spAutoFit/>
          </a:bodyPr>
          <a:lstStyle/>
          <a:p>
            <a:r>
              <a:rPr lang="en-AU" sz="1400" dirty="0">
                <a:highlight>
                  <a:srgbClr val="FEEF5C"/>
                </a:highlight>
              </a:rPr>
              <a:t>INGREDIENTS:</a:t>
            </a:r>
          </a:p>
          <a:p>
            <a:endParaRPr lang="en-AU" sz="1200" dirty="0"/>
          </a:p>
          <a:p>
            <a:r>
              <a:rPr lang="en-AU" sz="1200" dirty="0"/>
              <a:t>- 1 packet wonton wrappers</a:t>
            </a:r>
          </a:p>
          <a:p>
            <a:r>
              <a:rPr lang="en-AU" sz="1200" dirty="0"/>
              <a:t>- 200g leftover roast chicken</a:t>
            </a:r>
          </a:p>
          <a:p>
            <a:r>
              <a:rPr lang="en-AU" sz="1200" dirty="0"/>
              <a:t>- 150g fresh ricotta</a:t>
            </a:r>
          </a:p>
          <a:p>
            <a:r>
              <a:rPr lang="en-AU" sz="1200" dirty="0"/>
              <a:t>- 30g grated parmesan</a:t>
            </a:r>
          </a:p>
          <a:p>
            <a:r>
              <a:rPr lang="en-AU" sz="1200" dirty="0"/>
              <a:t>-pinch of grated nutmeg</a:t>
            </a:r>
          </a:p>
          <a:p>
            <a:r>
              <a:rPr lang="en-AU" sz="1200" dirty="0"/>
              <a:t>-1/2 bunch basil, finely chopped</a:t>
            </a:r>
          </a:p>
          <a:p>
            <a:r>
              <a:rPr lang="en-AU" sz="1200" dirty="0"/>
              <a:t>-30ml olive oil</a:t>
            </a:r>
          </a:p>
          <a:p>
            <a:r>
              <a:rPr lang="en-AU" sz="1200" dirty="0"/>
              <a:t>-freshly cracked, black pepper</a:t>
            </a:r>
          </a:p>
          <a:p>
            <a:r>
              <a:rPr lang="en-AU" sz="1200" dirty="0"/>
              <a:t>-1 egg, whisked</a:t>
            </a:r>
          </a:p>
          <a:p>
            <a:r>
              <a:rPr lang="en-AU" sz="1200" dirty="0"/>
              <a:t>-grated parmesan and olive oil to serve</a:t>
            </a:r>
          </a:p>
        </p:txBody>
      </p:sp>
      <p:sp>
        <p:nvSpPr>
          <p:cNvPr id="6" name="TextBox 5">
            <a:extLst>
              <a:ext uri="{FF2B5EF4-FFF2-40B4-BE49-F238E27FC236}">
                <a16:creationId xmlns:a16="http://schemas.microsoft.com/office/drawing/2014/main" id="{911397E1-214F-36A1-C78D-A92D696E56E8}"/>
              </a:ext>
            </a:extLst>
          </p:cNvPr>
          <p:cNvSpPr txBox="1"/>
          <p:nvPr/>
        </p:nvSpPr>
        <p:spPr>
          <a:xfrm>
            <a:off x="1976120" y="3164681"/>
            <a:ext cx="1738630" cy="3077766"/>
          </a:xfrm>
          <a:prstGeom prst="rect">
            <a:avLst/>
          </a:prstGeom>
          <a:noFill/>
        </p:spPr>
        <p:txBody>
          <a:bodyPr wrap="square" rtlCol="0">
            <a:spAutoFit/>
          </a:bodyPr>
          <a:lstStyle/>
          <a:p>
            <a:r>
              <a:rPr lang="en-AU" sz="1400" dirty="0">
                <a:highlight>
                  <a:srgbClr val="FEEF5C"/>
                </a:highlight>
              </a:rPr>
              <a:t>EQUIPMENT:</a:t>
            </a:r>
          </a:p>
          <a:p>
            <a:endParaRPr lang="en-AU" sz="1200" dirty="0"/>
          </a:p>
          <a:p>
            <a:r>
              <a:rPr lang="en-AU" sz="1200" dirty="0"/>
              <a:t>- 1 cutting knife</a:t>
            </a:r>
          </a:p>
          <a:p>
            <a:r>
              <a:rPr lang="en-AU" sz="1200" dirty="0"/>
              <a:t>- 1 medium sized metal/glass bowl</a:t>
            </a:r>
          </a:p>
          <a:p>
            <a:r>
              <a:rPr lang="en-AU" sz="1200" dirty="0"/>
              <a:t>- 1 large sized metal/glass bowl </a:t>
            </a:r>
          </a:p>
          <a:p>
            <a:r>
              <a:rPr lang="en-AU" sz="1200" dirty="0"/>
              <a:t>-1 wooden spoon or spatula, suitable for mixing.</a:t>
            </a:r>
          </a:p>
          <a:p>
            <a:r>
              <a:rPr lang="en-AU" sz="1200" dirty="0"/>
              <a:t>- 1 cooking brush</a:t>
            </a:r>
          </a:p>
          <a:p>
            <a:r>
              <a:rPr lang="en-AU" sz="1200" dirty="0"/>
              <a:t>- A stove or a gas top stove</a:t>
            </a:r>
          </a:p>
          <a:p>
            <a:r>
              <a:rPr lang="en-AU" sz="1200" dirty="0"/>
              <a:t>- 1 colander</a:t>
            </a:r>
          </a:p>
          <a:p>
            <a:r>
              <a:rPr lang="en-AU" sz="1200" dirty="0"/>
              <a:t>- plates and cutlery for serving</a:t>
            </a:r>
          </a:p>
        </p:txBody>
      </p:sp>
      <p:sp>
        <p:nvSpPr>
          <p:cNvPr id="8" name="Rectangle 7">
            <a:extLst>
              <a:ext uri="{FF2B5EF4-FFF2-40B4-BE49-F238E27FC236}">
                <a16:creationId xmlns:a16="http://schemas.microsoft.com/office/drawing/2014/main" id="{3E0424D1-8589-7A5C-5437-1C5A21B2C680}"/>
              </a:ext>
            </a:extLst>
          </p:cNvPr>
          <p:cNvSpPr/>
          <p:nvPr/>
        </p:nvSpPr>
        <p:spPr>
          <a:xfrm>
            <a:off x="3844290" y="3789680"/>
            <a:ext cx="1546860" cy="2926080"/>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1. </a:t>
            </a:r>
            <a:r>
              <a:rPr lang="en-US" sz="1400" dirty="0">
                <a:solidFill>
                  <a:schemeClr val="tx1"/>
                </a:solidFill>
              </a:rPr>
              <a:t>Finely slice the chicken  and place</a:t>
            </a:r>
          </a:p>
          <a:p>
            <a:pPr algn="ctr"/>
            <a:r>
              <a:rPr lang="en-US" sz="1400" dirty="0">
                <a:solidFill>
                  <a:schemeClr val="tx1"/>
                </a:solidFill>
              </a:rPr>
              <a:t> into the bowl with the ricotta, parmesan, nutmeg, </a:t>
            </a:r>
          </a:p>
          <a:p>
            <a:pPr algn="ctr"/>
            <a:r>
              <a:rPr lang="en-US" sz="1400" dirty="0">
                <a:solidFill>
                  <a:schemeClr val="tx1"/>
                </a:solidFill>
              </a:rPr>
              <a:t> basil, pepper and olive oil.</a:t>
            </a:r>
            <a:endParaRPr lang="en-AU" sz="1400" dirty="0">
              <a:solidFill>
                <a:schemeClr val="tx1"/>
              </a:solidFill>
            </a:endParaRPr>
          </a:p>
        </p:txBody>
      </p:sp>
      <p:sp>
        <p:nvSpPr>
          <p:cNvPr id="9" name="Rectangle 8">
            <a:extLst>
              <a:ext uri="{FF2B5EF4-FFF2-40B4-BE49-F238E27FC236}">
                <a16:creationId xmlns:a16="http://schemas.microsoft.com/office/drawing/2014/main" id="{E3436D95-379E-4823-35B2-47BFF4BB9C9D}"/>
              </a:ext>
            </a:extLst>
          </p:cNvPr>
          <p:cNvSpPr/>
          <p:nvPr/>
        </p:nvSpPr>
        <p:spPr>
          <a:xfrm>
            <a:off x="5520690" y="3708400"/>
            <a:ext cx="1546860" cy="3007359"/>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2. </a:t>
            </a:r>
            <a:r>
              <a:rPr lang="en-US" sz="1400" dirty="0">
                <a:solidFill>
                  <a:schemeClr val="tx1"/>
                </a:solidFill>
              </a:rPr>
              <a:t>Mix ingredients together </a:t>
            </a:r>
            <a:r>
              <a:rPr lang="en-AU" sz="1400" dirty="0">
                <a:solidFill>
                  <a:schemeClr val="tx1"/>
                </a:solidFill>
              </a:rPr>
              <a:t>thoroughly</a:t>
            </a:r>
            <a:r>
              <a:rPr lang="en-US" sz="1400" dirty="0">
                <a:solidFill>
                  <a:schemeClr val="tx1"/>
                </a:solidFill>
              </a:rPr>
              <a:t> and roll out into 20 even sized balls </a:t>
            </a:r>
          </a:p>
          <a:p>
            <a:pPr algn="ctr"/>
            <a:r>
              <a:rPr lang="en-US" sz="1400" dirty="0">
                <a:solidFill>
                  <a:schemeClr val="tx1"/>
                </a:solidFill>
              </a:rPr>
              <a:t> of around 20 grams  each and let sit in the </a:t>
            </a:r>
          </a:p>
          <a:p>
            <a:pPr algn="ctr"/>
            <a:r>
              <a:rPr lang="en-US" sz="1400" dirty="0">
                <a:solidFill>
                  <a:schemeClr val="tx1"/>
                </a:solidFill>
              </a:rPr>
              <a:t> fridge to firm.</a:t>
            </a:r>
            <a:endParaRPr lang="en-AU" sz="1600" dirty="0">
              <a:solidFill>
                <a:schemeClr val="tx1"/>
              </a:solidFill>
            </a:endParaRPr>
          </a:p>
        </p:txBody>
      </p:sp>
      <p:sp>
        <p:nvSpPr>
          <p:cNvPr id="10" name="Rectangle 9">
            <a:extLst>
              <a:ext uri="{FF2B5EF4-FFF2-40B4-BE49-F238E27FC236}">
                <a16:creationId xmlns:a16="http://schemas.microsoft.com/office/drawing/2014/main" id="{A61A4994-8A94-7D92-5330-9202CEEF4CB5}"/>
              </a:ext>
            </a:extLst>
          </p:cNvPr>
          <p:cNvSpPr/>
          <p:nvPr/>
        </p:nvSpPr>
        <p:spPr>
          <a:xfrm>
            <a:off x="7156450" y="3596639"/>
            <a:ext cx="1546860" cy="3131899"/>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3.</a:t>
            </a:r>
            <a:r>
              <a:rPr lang="en-US" sz="1400" dirty="0">
                <a:solidFill>
                  <a:schemeClr val="tx1"/>
                </a:solidFill>
              </a:rPr>
              <a:t> Lay out 20 wonton wrappers</a:t>
            </a:r>
          </a:p>
          <a:p>
            <a:pPr algn="ctr"/>
            <a:r>
              <a:rPr lang="en-US" sz="1400" dirty="0">
                <a:solidFill>
                  <a:schemeClr val="tx1"/>
                </a:solidFill>
              </a:rPr>
              <a:t> and brush lightly with whisked egg. Place </a:t>
            </a:r>
          </a:p>
          <a:p>
            <a:pPr algn="ctr"/>
            <a:r>
              <a:rPr lang="en-US" sz="1400" dirty="0">
                <a:solidFill>
                  <a:schemeClr val="tx1"/>
                </a:solidFill>
              </a:rPr>
              <a:t> a ball on top of each wrapper and cover </a:t>
            </a:r>
          </a:p>
          <a:p>
            <a:pPr algn="ctr"/>
            <a:r>
              <a:rPr lang="en-US" sz="1400" dirty="0">
                <a:solidFill>
                  <a:schemeClr val="tx1"/>
                </a:solidFill>
              </a:rPr>
              <a:t> with another wrapper. Seal the edges </a:t>
            </a:r>
          </a:p>
          <a:p>
            <a:pPr algn="ctr"/>
            <a:r>
              <a:rPr lang="en-US" sz="1400" dirty="0">
                <a:solidFill>
                  <a:schemeClr val="tx1"/>
                </a:solidFill>
              </a:rPr>
              <a:t> well, ensuring no air is trapped within. </a:t>
            </a:r>
            <a:endParaRPr lang="en-AU" sz="1400" dirty="0">
              <a:solidFill>
                <a:schemeClr val="tx1"/>
              </a:solidFill>
            </a:endParaRPr>
          </a:p>
        </p:txBody>
      </p:sp>
      <p:sp>
        <p:nvSpPr>
          <p:cNvPr id="11" name="Rectangle 10">
            <a:extLst>
              <a:ext uri="{FF2B5EF4-FFF2-40B4-BE49-F238E27FC236}">
                <a16:creationId xmlns:a16="http://schemas.microsoft.com/office/drawing/2014/main" id="{089B195C-8F6F-A3CB-0642-4DBC1C5D21A6}"/>
              </a:ext>
            </a:extLst>
          </p:cNvPr>
          <p:cNvSpPr/>
          <p:nvPr/>
        </p:nvSpPr>
        <p:spPr>
          <a:xfrm>
            <a:off x="8832850" y="3429000"/>
            <a:ext cx="1546860" cy="3294300"/>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4. </a:t>
            </a:r>
            <a:r>
              <a:rPr lang="en-US" sz="1400" dirty="0">
                <a:solidFill>
                  <a:schemeClr val="tx1"/>
                </a:solidFill>
              </a:rPr>
              <a:t>Bring a large pot of salted water to the </a:t>
            </a:r>
          </a:p>
          <a:p>
            <a:pPr algn="ctr"/>
            <a:r>
              <a:rPr lang="en-US" sz="1400" dirty="0">
                <a:solidFill>
                  <a:schemeClr val="tx1"/>
                </a:solidFill>
              </a:rPr>
              <a:t> boil then reduce to a light simmer. </a:t>
            </a:r>
          </a:p>
          <a:p>
            <a:pPr algn="ctr"/>
            <a:r>
              <a:rPr lang="en-US" sz="1400" dirty="0">
                <a:solidFill>
                  <a:schemeClr val="tx1"/>
                </a:solidFill>
              </a:rPr>
              <a:t> Drop in the ravioli and cook until tender, </a:t>
            </a:r>
          </a:p>
          <a:p>
            <a:pPr algn="ctr"/>
            <a:r>
              <a:rPr lang="en-US" sz="1400" dirty="0">
                <a:solidFill>
                  <a:schemeClr val="tx1"/>
                </a:solidFill>
              </a:rPr>
              <a:t> around 3 minutes</a:t>
            </a:r>
            <a:r>
              <a:rPr lang="en-US" sz="1400" dirty="0"/>
              <a:t>.</a:t>
            </a:r>
            <a:endParaRPr lang="en-AU" sz="1400" dirty="0"/>
          </a:p>
        </p:txBody>
      </p:sp>
      <p:sp>
        <p:nvSpPr>
          <p:cNvPr id="12" name="Rectangle 11">
            <a:extLst>
              <a:ext uri="{FF2B5EF4-FFF2-40B4-BE49-F238E27FC236}">
                <a16:creationId xmlns:a16="http://schemas.microsoft.com/office/drawing/2014/main" id="{289F0D12-8E2C-0CA8-E5A4-DC39226BC327}"/>
              </a:ext>
            </a:extLst>
          </p:cNvPr>
          <p:cNvSpPr/>
          <p:nvPr/>
        </p:nvSpPr>
        <p:spPr>
          <a:xfrm>
            <a:off x="10509250" y="3251200"/>
            <a:ext cx="1546860" cy="3464560"/>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5.</a:t>
            </a:r>
            <a:r>
              <a:rPr lang="en-US" sz="1400" dirty="0">
                <a:solidFill>
                  <a:schemeClr val="tx1"/>
                </a:solidFill>
              </a:rPr>
              <a:t> Drain the water using the colander and serve dressed with olive oil, </a:t>
            </a:r>
          </a:p>
          <a:p>
            <a:pPr algn="ctr"/>
            <a:r>
              <a:rPr lang="en-US" sz="1400" dirty="0">
                <a:solidFill>
                  <a:schemeClr val="tx1"/>
                </a:solidFill>
              </a:rPr>
              <a:t> parmesan and cracked pepper (a nice pesto is also recommended if you have one).</a:t>
            </a:r>
            <a:endParaRPr lang="en-AU" sz="1400" dirty="0">
              <a:solidFill>
                <a:schemeClr val="tx1"/>
              </a:solidFill>
            </a:endParaRPr>
          </a:p>
        </p:txBody>
      </p:sp>
      <p:sp>
        <p:nvSpPr>
          <p:cNvPr id="13" name="TextBox 12">
            <a:extLst>
              <a:ext uri="{FF2B5EF4-FFF2-40B4-BE49-F238E27FC236}">
                <a16:creationId xmlns:a16="http://schemas.microsoft.com/office/drawing/2014/main" id="{798B5226-BA7B-5842-8B8A-27E5F3DE8882}"/>
              </a:ext>
            </a:extLst>
          </p:cNvPr>
          <p:cNvSpPr txBox="1"/>
          <p:nvPr/>
        </p:nvSpPr>
        <p:spPr>
          <a:xfrm>
            <a:off x="3714750" y="3174127"/>
            <a:ext cx="1913890" cy="369332"/>
          </a:xfrm>
          <a:prstGeom prst="rect">
            <a:avLst/>
          </a:prstGeom>
          <a:noFill/>
        </p:spPr>
        <p:txBody>
          <a:bodyPr wrap="square" rtlCol="0">
            <a:spAutoFit/>
          </a:bodyPr>
          <a:lstStyle/>
          <a:p>
            <a:r>
              <a:rPr lang="en-AU" u="sng" dirty="0">
                <a:highlight>
                  <a:srgbClr val="FEEF5C"/>
                </a:highlight>
              </a:rPr>
              <a:t>STEPS/METHOD:</a:t>
            </a:r>
          </a:p>
        </p:txBody>
      </p:sp>
      <p:pic>
        <p:nvPicPr>
          <p:cNvPr id="7" name="Picture 6">
            <a:extLst>
              <a:ext uri="{FF2B5EF4-FFF2-40B4-BE49-F238E27FC236}">
                <a16:creationId xmlns:a16="http://schemas.microsoft.com/office/drawing/2014/main" id="{BEF11F6C-096F-7165-F7AC-5D0A1796B4B8}"/>
              </a:ext>
            </a:extLst>
          </p:cNvPr>
          <p:cNvPicPr>
            <a:picLocks noChangeAspect="1"/>
          </p:cNvPicPr>
          <p:nvPr/>
        </p:nvPicPr>
        <p:blipFill rotWithShape="1">
          <a:blip r:embed="rId2"/>
          <a:srcRect l="378" t="-1746" r="-1" b="-2166"/>
          <a:stretch/>
        </p:blipFill>
        <p:spPr>
          <a:xfrm>
            <a:off x="5438189" y="481217"/>
            <a:ext cx="3739148" cy="2359535"/>
          </a:xfrm>
          <a:prstGeom prst="rect">
            <a:avLst/>
          </a:prstGeom>
          <a:ln>
            <a:noFill/>
          </a:ln>
          <a:effectLst>
            <a:softEdge rad="112500"/>
          </a:effectLst>
        </p:spPr>
      </p:pic>
      <p:sp>
        <p:nvSpPr>
          <p:cNvPr id="15" name="TextBox 14">
            <a:extLst>
              <a:ext uri="{FF2B5EF4-FFF2-40B4-BE49-F238E27FC236}">
                <a16:creationId xmlns:a16="http://schemas.microsoft.com/office/drawing/2014/main" id="{FA745332-0974-BC73-90D4-DFA201BE15A3}"/>
              </a:ext>
            </a:extLst>
          </p:cNvPr>
          <p:cNvSpPr txBox="1"/>
          <p:nvPr/>
        </p:nvSpPr>
        <p:spPr>
          <a:xfrm>
            <a:off x="9233217" y="436880"/>
            <a:ext cx="2745423" cy="2369880"/>
          </a:xfrm>
          <a:prstGeom prst="rect">
            <a:avLst/>
          </a:prstGeom>
          <a:solidFill>
            <a:srgbClr val="FEEF5C"/>
          </a:solidFill>
          <a:ln>
            <a:solidFill>
              <a:schemeClr val="tx1"/>
            </a:solidFill>
          </a:ln>
        </p:spPr>
        <p:txBody>
          <a:bodyPr wrap="square" rtlCol="0">
            <a:spAutoFit/>
          </a:bodyPr>
          <a:lstStyle/>
          <a:p>
            <a:r>
              <a:rPr lang="en-AU" dirty="0">
                <a:latin typeface="Agency FB" panose="020B0503020202020204" pitchFamily="34" charset="0"/>
              </a:rPr>
              <a:t>HOW DOES THIS RECIPE REDUCE FOOD WASTE?</a:t>
            </a:r>
          </a:p>
          <a:p>
            <a:r>
              <a:rPr lang="en-AU" sz="1600" dirty="0">
                <a:latin typeface="Agency FB" panose="020B0503020202020204" pitchFamily="34" charset="0"/>
              </a:rPr>
              <a:t>‘Lambaste Poultry Ravioli’ helps reduce food waste by using two of the most wasted foods in Australia; Meat </a:t>
            </a:r>
            <a:r>
              <a:rPr lang="en-AU" sz="1600" b="0" i="0" dirty="0">
                <a:solidFill>
                  <a:srgbClr val="000000"/>
                </a:solidFill>
                <a:effectLst/>
                <a:latin typeface="Agency FB" panose="020B0503020202020204" pitchFamily="34" charset="0"/>
              </a:rPr>
              <a:t>(543, 000 tonnes)</a:t>
            </a:r>
            <a:r>
              <a:rPr lang="en-AU" sz="1600" dirty="0">
                <a:latin typeface="Agency FB" panose="020B0503020202020204" pitchFamily="34" charset="0"/>
              </a:rPr>
              <a:t> and Cheese (331, 000 tonnes), that would have otherwise gone to landfill, and making them into a delicious and nutritious meal to enjoy.</a:t>
            </a:r>
          </a:p>
        </p:txBody>
      </p:sp>
      <p:pic>
        <p:nvPicPr>
          <p:cNvPr id="16" name="Picture 2" descr="Shrek PNG Transparent Images | PNG All">
            <a:extLst>
              <a:ext uri="{FF2B5EF4-FFF2-40B4-BE49-F238E27FC236}">
                <a16:creationId xmlns:a16="http://schemas.microsoft.com/office/drawing/2014/main" id="{827BBF6C-4008-D73F-FEC0-160A16CB0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18169" flipV="1">
            <a:off x="7828191" y="1780887"/>
            <a:ext cx="224847" cy="23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26723"/>
      </p:ext>
    </p:extLst>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E780B-21FA-58B9-9E41-218816B791DC}"/>
              </a:ext>
            </a:extLst>
          </p:cNvPr>
          <p:cNvSpPr/>
          <p:nvPr/>
        </p:nvSpPr>
        <p:spPr>
          <a:xfrm>
            <a:off x="0" y="-2747"/>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9D8F9DE6-101B-A326-56C5-D212317989EE}"/>
              </a:ext>
            </a:extLst>
          </p:cNvPr>
          <p:cNvSpPr txBox="1"/>
          <p:nvPr/>
        </p:nvSpPr>
        <p:spPr>
          <a:xfrm>
            <a:off x="111760" y="243840"/>
            <a:ext cx="11866880" cy="1323439"/>
          </a:xfrm>
          <a:prstGeom prst="rect">
            <a:avLst/>
          </a:prstGeom>
          <a:noFill/>
          <a:ln>
            <a:noFill/>
          </a:ln>
        </p:spPr>
        <p:txBody>
          <a:bodyPr wrap="square" rtlCol="0">
            <a:spAutoFit/>
          </a:bodyPr>
          <a:lstStyle/>
          <a:p>
            <a:r>
              <a:rPr lang="en-AU" sz="4000" dirty="0">
                <a:highlight>
                  <a:srgbClr val="FEEF5C"/>
                </a:highlight>
                <a:latin typeface="Agency FB" panose="020B0503020202020204" pitchFamily="34" charset="0"/>
              </a:rPr>
              <a:t>RECIPE 2 –</a:t>
            </a:r>
          </a:p>
          <a:p>
            <a:r>
              <a:rPr lang="en-AU" sz="4000" dirty="0">
                <a:highlight>
                  <a:srgbClr val="FEEF5C"/>
                </a:highlight>
                <a:latin typeface="Agency FB" panose="020B0503020202020204" pitchFamily="34" charset="0"/>
              </a:rPr>
              <a:t>FRUIT PLATTER SMOOTHIE</a:t>
            </a:r>
          </a:p>
        </p:txBody>
      </p:sp>
      <p:sp>
        <p:nvSpPr>
          <p:cNvPr id="4" name="TextBox 3">
            <a:extLst>
              <a:ext uri="{FF2B5EF4-FFF2-40B4-BE49-F238E27FC236}">
                <a16:creationId xmlns:a16="http://schemas.microsoft.com/office/drawing/2014/main" id="{09D0B2D7-C81D-9E23-2123-DD0EF7F9CA0E}"/>
              </a:ext>
            </a:extLst>
          </p:cNvPr>
          <p:cNvSpPr txBox="1"/>
          <p:nvPr/>
        </p:nvSpPr>
        <p:spPr>
          <a:xfrm>
            <a:off x="111760" y="2038211"/>
            <a:ext cx="7843520" cy="923330"/>
          </a:xfrm>
          <a:prstGeom prst="rect">
            <a:avLst/>
          </a:prstGeom>
          <a:noFill/>
        </p:spPr>
        <p:txBody>
          <a:bodyPr wrap="square" rtlCol="0">
            <a:spAutoFit/>
          </a:bodyPr>
          <a:lstStyle/>
          <a:p>
            <a:r>
              <a:rPr lang="en-AU" dirty="0">
                <a:latin typeface="Agency FB" panose="020B0503020202020204" pitchFamily="34" charset="0"/>
              </a:rPr>
              <a:t>CHOSEN COMMONLY WASTED FOOD: DAIRY PRODUCTS AND FRUIT </a:t>
            </a:r>
          </a:p>
          <a:p>
            <a:r>
              <a:rPr lang="en-AU" dirty="0">
                <a:latin typeface="Agency FB" panose="020B0503020202020204" pitchFamily="34" charset="0"/>
              </a:rPr>
              <a:t>RECIPE NAME: FRUIT PLATTER SMOOTHIE</a:t>
            </a:r>
          </a:p>
          <a:p>
            <a:r>
              <a:rPr lang="en-AU" dirty="0">
                <a:latin typeface="Agency FB" panose="020B0503020202020204" pitchFamily="34" charset="0"/>
              </a:rPr>
              <a:t>PREP TIME: 5 MINUTES    COOK TIME: 5 MINUTES    SERVES: 2</a:t>
            </a:r>
          </a:p>
        </p:txBody>
      </p:sp>
      <p:sp>
        <p:nvSpPr>
          <p:cNvPr id="5" name="TextBox 4">
            <a:extLst>
              <a:ext uri="{FF2B5EF4-FFF2-40B4-BE49-F238E27FC236}">
                <a16:creationId xmlns:a16="http://schemas.microsoft.com/office/drawing/2014/main" id="{985298BD-F93C-A114-0B5A-E2820508D9D8}"/>
              </a:ext>
            </a:extLst>
          </p:cNvPr>
          <p:cNvSpPr txBox="1"/>
          <p:nvPr/>
        </p:nvSpPr>
        <p:spPr>
          <a:xfrm>
            <a:off x="111760" y="3149600"/>
            <a:ext cx="1752600" cy="2308324"/>
          </a:xfrm>
          <a:prstGeom prst="rect">
            <a:avLst/>
          </a:prstGeom>
          <a:noFill/>
        </p:spPr>
        <p:txBody>
          <a:bodyPr wrap="square" rtlCol="0">
            <a:spAutoFit/>
          </a:bodyPr>
          <a:lstStyle/>
          <a:p>
            <a:r>
              <a:rPr lang="en-AU" dirty="0">
                <a:highlight>
                  <a:srgbClr val="FEEF5C"/>
                </a:highlight>
              </a:rPr>
              <a:t>INGREDIENTS:</a:t>
            </a:r>
          </a:p>
          <a:p>
            <a:endParaRPr lang="en-AU" dirty="0"/>
          </a:p>
          <a:p>
            <a:r>
              <a:rPr lang="en-US" dirty="0"/>
              <a:t>-Leftover fruit salad or platter</a:t>
            </a:r>
          </a:p>
          <a:p>
            <a:r>
              <a:rPr lang="en-AU" dirty="0"/>
              <a:t>-Yogurt</a:t>
            </a:r>
            <a:endParaRPr lang="en-US" dirty="0"/>
          </a:p>
          <a:p>
            <a:r>
              <a:rPr lang="en-US" dirty="0"/>
              <a:t>-Milk</a:t>
            </a:r>
          </a:p>
          <a:p>
            <a:r>
              <a:rPr lang="en-US" dirty="0"/>
              <a:t>-Honey (optional) </a:t>
            </a:r>
            <a:endParaRPr lang="en-AU" dirty="0"/>
          </a:p>
        </p:txBody>
      </p:sp>
      <p:sp>
        <p:nvSpPr>
          <p:cNvPr id="6" name="TextBox 5">
            <a:extLst>
              <a:ext uri="{FF2B5EF4-FFF2-40B4-BE49-F238E27FC236}">
                <a16:creationId xmlns:a16="http://schemas.microsoft.com/office/drawing/2014/main" id="{911397E1-214F-36A1-C78D-A92D696E56E8}"/>
              </a:ext>
            </a:extLst>
          </p:cNvPr>
          <p:cNvSpPr txBox="1"/>
          <p:nvPr/>
        </p:nvSpPr>
        <p:spPr>
          <a:xfrm>
            <a:off x="1976120" y="3164681"/>
            <a:ext cx="1501140" cy="3354765"/>
          </a:xfrm>
          <a:prstGeom prst="rect">
            <a:avLst/>
          </a:prstGeom>
          <a:noFill/>
        </p:spPr>
        <p:txBody>
          <a:bodyPr wrap="square" rtlCol="0">
            <a:spAutoFit/>
          </a:bodyPr>
          <a:lstStyle/>
          <a:p>
            <a:r>
              <a:rPr lang="en-AU" dirty="0">
                <a:highlight>
                  <a:srgbClr val="FEEF5C"/>
                </a:highlight>
              </a:rPr>
              <a:t>EQUIPMENT:</a:t>
            </a:r>
          </a:p>
          <a:p>
            <a:endParaRPr lang="en-AU" dirty="0"/>
          </a:p>
          <a:p>
            <a:r>
              <a:rPr lang="en-AU" sz="1600" dirty="0"/>
              <a:t>-Blender</a:t>
            </a:r>
          </a:p>
          <a:p>
            <a:r>
              <a:rPr lang="en-AU" sz="1600" dirty="0"/>
              <a:t>-Medium sized tray</a:t>
            </a:r>
          </a:p>
          <a:p>
            <a:r>
              <a:rPr lang="en-AU" sz="1600" dirty="0"/>
              <a:t>-Baking Paper</a:t>
            </a:r>
          </a:p>
          <a:p>
            <a:r>
              <a:rPr lang="en-AU" sz="1600" dirty="0"/>
              <a:t>-Freezer</a:t>
            </a:r>
          </a:p>
          <a:p>
            <a:r>
              <a:rPr lang="en-AU" sz="1600" dirty="0"/>
              <a:t>-Plastic bags or containers</a:t>
            </a:r>
          </a:p>
          <a:p>
            <a:r>
              <a:rPr lang="en-AU" sz="1600" dirty="0"/>
              <a:t>-Spoon</a:t>
            </a:r>
          </a:p>
          <a:p>
            <a:r>
              <a:rPr lang="en-AU" sz="1600" dirty="0"/>
              <a:t>-Measuring Cups</a:t>
            </a:r>
          </a:p>
          <a:p>
            <a:r>
              <a:rPr lang="en-AU" sz="1600" dirty="0"/>
              <a:t>-Serving cups</a:t>
            </a:r>
          </a:p>
        </p:txBody>
      </p:sp>
      <p:sp>
        <p:nvSpPr>
          <p:cNvPr id="8" name="Rectangle 7">
            <a:extLst>
              <a:ext uri="{FF2B5EF4-FFF2-40B4-BE49-F238E27FC236}">
                <a16:creationId xmlns:a16="http://schemas.microsoft.com/office/drawing/2014/main" id="{3E0424D1-8589-7A5C-5437-1C5A21B2C680}"/>
              </a:ext>
            </a:extLst>
          </p:cNvPr>
          <p:cNvSpPr/>
          <p:nvPr/>
        </p:nvSpPr>
        <p:spPr>
          <a:xfrm>
            <a:off x="3564348" y="3789679"/>
            <a:ext cx="1985009" cy="2926080"/>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a:t>
            </a:r>
            <a:r>
              <a:rPr lang="en-US" dirty="0">
                <a:solidFill>
                  <a:schemeClr val="tx1"/>
                </a:solidFill>
              </a:rPr>
              <a:t> Freeze your leftover fruit by spreading it on a flat tray lined with baking paper – this is the best way to avoid it turning into a big ice block, which you don’t want!</a:t>
            </a:r>
            <a:endParaRPr lang="en-AU" dirty="0">
              <a:solidFill>
                <a:schemeClr val="tx1"/>
              </a:solidFill>
            </a:endParaRPr>
          </a:p>
        </p:txBody>
      </p:sp>
      <p:sp>
        <p:nvSpPr>
          <p:cNvPr id="10" name="Rectangle 9">
            <a:extLst>
              <a:ext uri="{FF2B5EF4-FFF2-40B4-BE49-F238E27FC236}">
                <a16:creationId xmlns:a16="http://schemas.microsoft.com/office/drawing/2014/main" id="{A61A4994-8A94-7D92-5330-9202CEEF4CB5}"/>
              </a:ext>
            </a:extLst>
          </p:cNvPr>
          <p:cNvSpPr/>
          <p:nvPr/>
        </p:nvSpPr>
        <p:spPr>
          <a:xfrm>
            <a:off x="7926707" y="3583860"/>
            <a:ext cx="1985009" cy="3131899"/>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3.</a:t>
            </a:r>
            <a:r>
              <a:rPr lang="en-US" dirty="0">
                <a:solidFill>
                  <a:schemeClr val="tx1"/>
                </a:solidFill>
              </a:rPr>
              <a:t> Use as much fruit as you like, add a large spoon of yoghurt and cover 3/4 of fruit with milk. Blend until smooth.</a:t>
            </a:r>
            <a:endParaRPr lang="en-AU" dirty="0">
              <a:solidFill>
                <a:schemeClr val="tx1"/>
              </a:solidFill>
            </a:endParaRPr>
          </a:p>
        </p:txBody>
      </p:sp>
      <p:sp>
        <p:nvSpPr>
          <p:cNvPr id="9" name="Rectangle 8">
            <a:extLst>
              <a:ext uri="{FF2B5EF4-FFF2-40B4-BE49-F238E27FC236}">
                <a16:creationId xmlns:a16="http://schemas.microsoft.com/office/drawing/2014/main" id="{E3436D95-379E-4823-35B2-47BFF4BB9C9D}"/>
              </a:ext>
            </a:extLst>
          </p:cNvPr>
          <p:cNvSpPr/>
          <p:nvPr/>
        </p:nvSpPr>
        <p:spPr>
          <a:xfrm flipH="1">
            <a:off x="5732872" y="3708400"/>
            <a:ext cx="1985011" cy="3007359"/>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Once frozen you can either store in bags or containers and keep for another day, or pop it straight in the blender.</a:t>
            </a:r>
            <a:endParaRPr lang="en-AU" dirty="0">
              <a:solidFill>
                <a:schemeClr val="tx1"/>
              </a:solidFill>
            </a:endParaRPr>
          </a:p>
        </p:txBody>
      </p:sp>
      <p:sp>
        <p:nvSpPr>
          <p:cNvPr id="11" name="Rectangle 10">
            <a:extLst>
              <a:ext uri="{FF2B5EF4-FFF2-40B4-BE49-F238E27FC236}">
                <a16:creationId xmlns:a16="http://schemas.microsoft.com/office/drawing/2014/main" id="{089B195C-8F6F-A3CB-0642-4DBC1C5D21A6}"/>
              </a:ext>
            </a:extLst>
          </p:cNvPr>
          <p:cNvSpPr/>
          <p:nvPr/>
        </p:nvSpPr>
        <p:spPr>
          <a:xfrm>
            <a:off x="10095231" y="3421459"/>
            <a:ext cx="1985009" cy="3294300"/>
          </a:xfrm>
          <a:prstGeom prst="rect">
            <a:avLst/>
          </a:prstGeom>
          <a:solidFill>
            <a:srgbClr val="FEE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4.</a:t>
            </a:r>
            <a:r>
              <a:rPr lang="en-US" dirty="0">
                <a:solidFill>
                  <a:schemeClr val="tx1"/>
                </a:solidFill>
              </a:rPr>
              <a:t> If it’s too thick, just add a bit more milk and for extra sweetness, add a little honey. Enjoy! </a:t>
            </a:r>
            <a:endParaRPr lang="en-AU" dirty="0">
              <a:solidFill>
                <a:schemeClr val="tx1"/>
              </a:solidFill>
            </a:endParaRPr>
          </a:p>
        </p:txBody>
      </p:sp>
      <p:sp>
        <p:nvSpPr>
          <p:cNvPr id="13" name="TextBox 12">
            <a:extLst>
              <a:ext uri="{FF2B5EF4-FFF2-40B4-BE49-F238E27FC236}">
                <a16:creationId xmlns:a16="http://schemas.microsoft.com/office/drawing/2014/main" id="{798B5226-BA7B-5842-8B8A-27E5F3DE8882}"/>
              </a:ext>
            </a:extLst>
          </p:cNvPr>
          <p:cNvSpPr txBox="1"/>
          <p:nvPr/>
        </p:nvSpPr>
        <p:spPr>
          <a:xfrm>
            <a:off x="3660775" y="3149600"/>
            <a:ext cx="1913890" cy="369332"/>
          </a:xfrm>
          <a:prstGeom prst="rect">
            <a:avLst/>
          </a:prstGeom>
          <a:noFill/>
        </p:spPr>
        <p:txBody>
          <a:bodyPr wrap="square" rtlCol="0">
            <a:spAutoFit/>
          </a:bodyPr>
          <a:lstStyle/>
          <a:p>
            <a:r>
              <a:rPr lang="en-AU" u="sng" dirty="0">
                <a:highlight>
                  <a:srgbClr val="FEEF5C"/>
                </a:highlight>
              </a:rPr>
              <a:t>STEPS/METHOD:</a:t>
            </a:r>
          </a:p>
        </p:txBody>
      </p:sp>
      <p:pic>
        <p:nvPicPr>
          <p:cNvPr id="7" name="Picture 6">
            <a:extLst>
              <a:ext uri="{FF2B5EF4-FFF2-40B4-BE49-F238E27FC236}">
                <a16:creationId xmlns:a16="http://schemas.microsoft.com/office/drawing/2014/main" id="{CE297751-B988-E365-94C0-771912A45D66}"/>
              </a:ext>
            </a:extLst>
          </p:cNvPr>
          <p:cNvPicPr>
            <a:picLocks noChangeAspect="1"/>
          </p:cNvPicPr>
          <p:nvPr/>
        </p:nvPicPr>
        <p:blipFill rotWithShape="1">
          <a:blip r:embed="rId2"/>
          <a:srcRect l="10505" t="9621" r="13833" b="6730"/>
          <a:stretch/>
        </p:blipFill>
        <p:spPr>
          <a:xfrm>
            <a:off x="5455920" y="415876"/>
            <a:ext cx="3635057" cy="2329328"/>
          </a:xfrm>
          <a:prstGeom prst="rect">
            <a:avLst/>
          </a:prstGeom>
          <a:ln>
            <a:noFill/>
          </a:ln>
          <a:effectLst>
            <a:softEdge rad="112500"/>
          </a:effectLst>
        </p:spPr>
      </p:pic>
      <p:sp>
        <p:nvSpPr>
          <p:cNvPr id="15" name="TextBox 14">
            <a:extLst>
              <a:ext uri="{FF2B5EF4-FFF2-40B4-BE49-F238E27FC236}">
                <a16:creationId xmlns:a16="http://schemas.microsoft.com/office/drawing/2014/main" id="{80DDA563-3889-8679-F159-AD60093F2FDE}"/>
              </a:ext>
            </a:extLst>
          </p:cNvPr>
          <p:cNvSpPr txBox="1"/>
          <p:nvPr/>
        </p:nvSpPr>
        <p:spPr>
          <a:xfrm>
            <a:off x="9135246" y="436880"/>
            <a:ext cx="2958783" cy="2369880"/>
          </a:xfrm>
          <a:prstGeom prst="rect">
            <a:avLst/>
          </a:prstGeom>
          <a:solidFill>
            <a:srgbClr val="FEEF5C"/>
          </a:solidFill>
          <a:ln>
            <a:solidFill>
              <a:schemeClr val="tx1"/>
            </a:solidFill>
          </a:ln>
        </p:spPr>
        <p:txBody>
          <a:bodyPr wrap="square" rtlCol="0">
            <a:spAutoFit/>
          </a:bodyPr>
          <a:lstStyle/>
          <a:p>
            <a:r>
              <a:rPr lang="en-AU" dirty="0">
                <a:latin typeface="Agency FB" panose="020B0503020202020204" pitchFamily="34" charset="0"/>
              </a:rPr>
              <a:t>HOW DOES THIS RECIPE REDUCE FOOD WASTE?</a:t>
            </a:r>
          </a:p>
          <a:p>
            <a:r>
              <a:rPr lang="en-AU" sz="1600" dirty="0">
                <a:latin typeface="Agency FB" panose="020B0503020202020204" pitchFamily="34" charset="0"/>
              </a:rPr>
              <a:t>‘Fruit Platter Smoothie’ helps reduce food waste by using two of the most wasted foods in Australia; Dairy Products </a:t>
            </a:r>
            <a:r>
              <a:rPr lang="en-AU" sz="1600" b="0" i="0" dirty="0">
                <a:solidFill>
                  <a:srgbClr val="000000"/>
                </a:solidFill>
                <a:effectLst/>
                <a:latin typeface="Agency FB" panose="020B0503020202020204" pitchFamily="34" charset="0"/>
              </a:rPr>
              <a:t>(543, 000 tonnes)</a:t>
            </a:r>
            <a:r>
              <a:rPr lang="en-AU" sz="1600" dirty="0">
                <a:latin typeface="Agency FB" panose="020B0503020202020204" pitchFamily="34" charset="0"/>
              </a:rPr>
              <a:t> and Fruits (331, 000 tonnes), that would have otherwise gone to landfill, and making them into a delicious and nutritious smoothie to enjoy.</a:t>
            </a:r>
          </a:p>
        </p:txBody>
      </p:sp>
      <p:pic>
        <p:nvPicPr>
          <p:cNvPr id="16" name="Picture 2" descr="Shrek PNG Transparent Images | PNG All">
            <a:extLst>
              <a:ext uri="{FF2B5EF4-FFF2-40B4-BE49-F238E27FC236}">
                <a16:creationId xmlns:a16="http://schemas.microsoft.com/office/drawing/2014/main" id="{F84F31AD-F29F-FB16-2060-E42CD7892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140637" y="805542"/>
            <a:ext cx="123716" cy="12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47718"/>
      </p:ext>
    </p:extLst>
  </p:cSld>
  <p:clrMapOvr>
    <a:masterClrMapping/>
  </p:clrMapOvr>
  <p:transition spd="med">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DC52-B162-D947-963A-2313836E3E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1E8AAD-5053-F329-8739-87B9947D2AA4}"/>
              </a:ext>
            </a:extLst>
          </p:cNvPr>
          <p:cNvSpPr/>
          <p:nvPr/>
        </p:nvSpPr>
        <p:spPr>
          <a:xfrm>
            <a:off x="0" y="1016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0A048215-C978-DE4A-7C57-657CA12F41E1}"/>
              </a:ext>
            </a:extLst>
          </p:cNvPr>
          <p:cNvSpPr txBox="1"/>
          <p:nvPr/>
        </p:nvSpPr>
        <p:spPr>
          <a:xfrm>
            <a:off x="111760" y="243840"/>
            <a:ext cx="11866880" cy="4031873"/>
          </a:xfrm>
          <a:prstGeom prst="rect">
            <a:avLst/>
          </a:prstGeom>
          <a:noFill/>
          <a:ln>
            <a:noFill/>
          </a:ln>
        </p:spPr>
        <p:txBody>
          <a:bodyPr wrap="square" rtlCol="0">
            <a:spAutoFit/>
          </a:bodyPr>
          <a:lstStyle/>
          <a:p>
            <a:r>
              <a:rPr lang="en-AU" sz="4000" dirty="0">
                <a:highlight>
                  <a:srgbClr val="FEEF5C"/>
                </a:highlight>
                <a:latin typeface="Agency FB" panose="020B0503020202020204" pitchFamily="34" charset="0"/>
              </a:rPr>
              <a:t>FIGHTING FOOD WASTE-</a:t>
            </a:r>
          </a:p>
          <a:p>
            <a:r>
              <a:rPr lang="en-US" sz="4000" dirty="0">
                <a:effectLst/>
                <a:highlight>
                  <a:srgbClr val="FEEF5C"/>
                </a:highlight>
                <a:latin typeface="Agency FB" panose="020B0503020202020204" pitchFamily="34" charset="0"/>
              </a:rPr>
              <a:t>‘WORM FARMS’</a:t>
            </a:r>
          </a:p>
          <a:p>
            <a:endParaRPr lang="en-AU" sz="3200" dirty="0">
              <a:latin typeface="Agency FB" panose="020B0503020202020204" pitchFamily="34" charset="0"/>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TextBox 3">
            <a:extLst>
              <a:ext uri="{FF2B5EF4-FFF2-40B4-BE49-F238E27FC236}">
                <a16:creationId xmlns:a16="http://schemas.microsoft.com/office/drawing/2014/main" id="{A322CEC4-39B0-FEAD-E01B-09A5412DFC0A}"/>
              </a:ext>
            </a:extLst>
          </p:cNvPr>
          <p:cNvSpPr txBox="1"/>
          <p:nvPr/>
        </p:nvSpPr>
        <p:spPr>
          <a:xfrm>
            <a:off x="8039462" y="2468284"/>
            <a:ext cx="4069080" cy="3877985"/>
          </a:xfrm>
          <a:prstGeom prst="rect">
            <a:avLst/>
          </a:prstGeom>
          <a:solidFill>
            <a:srgbClr val="FEEF5C"/>
          </a:solidFill>
          <a:ln>
            <a:solidFill>
              <a:schemeClr val="tx1"/>
            </a:solidFill>
          </a:ln>
        </p:spPr>
        <p:txBody>
          <a:bodyPr wrap="square">
            <a:spAutoFit/>
          </a:bodyPr>
          <a:lstStyle/>
          <a:p>
            <a:pPr algn="l"/>
            <a:r>
              <a:rPr lang="en-US" sz="1640" dirty="0">
                <a:solidFill>
                  <a:srgbClr val="000000"/>
                </a:solidFill>
                <a:latin typeface="Agency FB" panose="020B0503020202020204" pitchFamily="34" charset="0"/>
              </a:rPr>
              <a:t>‘</a:t>
            </a:r>
            <a:r>
              <a:rPr lang="en-US" sz="1640" i="0" dirty="0">
                <a:solidFill>
                  <a:srgbClr val="000000"/>
                </a:solidFill>
                <a:effectLst/>
                <a:latin typeface="Agency FB" panose="020B0503020202020204" pitchFamily="34" charset="0"/>
              </a:rPr>
              <a:t>1. Put a couple of sheets of newspaper in the layer where the worms will live to prevent them from falling through.</a:t>
            </a:r>
          </a:p>
          <a:p>
            <a:pPr algn="l"/>
            <a:r>
              <a:rPr lang="en-US" sz="1640" i="0" dirty="0">
                <a:solidFill>
                  <a:srgbClr val="000000"/>
                </a:solidFill>
                <a:effectLst/>
                <a:latin typeface="Agency FB" panose="020B0503020202020204" pitchFamily="34" charset="0"/>
              </a:rPr>
              <a:t>2. Add bedding material such as cow manure, sawdust or coconut fiber, so the worms feel comfy in their new home.</a:t>
            </a:r>
          </a:p>
          <a:p>
            <a:pPr algn="l"/>
            <a:r>
              <a:rPr lang="en-US" sz="1640" i="0" dirty="0">
                <a:solidFill>
                  <a:srgbClr val="000000"/>
                </a:solidFill>
                <a:effectLst/>
                <a:latin typeface="Agency FB" panose="020B0503020202020204" pitchFamily="34" charset="0"/>
              </a:rPr>
              <a:t>3. Add the worms! You could buy a box of worms from your local hardware store or perhaps start off with just a handful from a friend's worm farm. Spread them out over the bedding and cover with moistened newspaper or moistened hessian.</a:t>
            </a:r>
          </a:p>
          <a:p>
            <a:pPr algn="l"/>
            <a:r>
              <a:rPr lang="en-US" sz="1640" i="0" dirty="0">
                <a:solidFill>
                  <a:srgbClr val="000000"/>
                </a:solidFill>
                <a:effectLst/>
                <a:latin typeface="Agency FB" panose="020B0503020202020204" pitchFamily="34" charset="0"/>
              </a:rPr>
              <a:t>4. Let them settle in for a week or so before you begin feeding them.</a:t>
            </a:r>
          </a:p>
          <a:p>
            <a:pPr algn="l"/>
            <a:r>
              <a:rPr lang="en-US" sz="1640" i="0" dirty="0">
                <a:solidFill>
                  <a:srgbClr val="000000"/>
                </a:solidFill>
                <a:effectLst/>
                <a:latin typeface="Agency FB" panose="020B0503020202020204" pitchFamily="34" charset="0"/>
              </a:rPr>
              <a:t>5. Store the worm farm in a cool place out of the sun because they really need a constant temperature.’</a:t>
            </a:r>
          </a:p>
          <a:p>
            <a:pPr algn="l"/>
            <a:endParaRPr lang="en-US" sz="1640" dirty="0">
              <a:solidFill>
                <a:srgbClr val="000000"/>
              </a:solidFill>
              <a:latin typeface="Agency FB" panose="020B0503020202020204" pitchFamily="34" charset="0"/>
            </a:endParaRPr>
          </a:p>
          <a:p>
            <a:pPr algn="l"/>
            <a:r>
              <a:rPr lang="en-US" sz="1640" i="0" dirty="0">
                <a:solidFill>
                  <a:srgbClr val="000000"/>
                </a:solidFill>
                <a:effectLst/>
                <a:latin typeface="Agency FB" panose="020B0503020202020204" pitchFamily="34" charset="0"/>
                <a:hlinkClick r:id="rId2"/>
              </a:rPr>
              <a:t>‘Building a Worm Farm’ ABC NEWS</a:t>
            </a:r>
            <a:endParaRPr lang="en-US" sz="1640" i="0" dirty="0">
              <a:solidFill>
                <a:srgbClr val="000000"/>
              </a:solidFill>
              <a:effectLst/>
              <a:latin typeface="Agency FB" panose="020B0503020202020204" pitchFamily="34" charset="0"/>
            </a:endParaRPr>
          </a:p>
        </p:txBody>
      </p:sp>
      <p:sp>
        <p:nvSpPr>
          <p:cNvPr id="5" name="TextBox 4">
            <a:extLst>
              <a:ext uri="{FF2B5EF4-FFF2-40B4-BE49-F238E27FC236}">
                <a16:creationId xmlns:a16="http://schemas.microsoft.com/office/drawing/2014/main" id="{98F65FB1-1AB3-5CD4-B287-F1415C48F080}"/>
              </a:ext>
            </a:extLst>
          </p:cNvPr>
          <p:cNvSpPr txBox="1"/>
          <p:nvPr/>
        </p:nvSpPr>
        <p:spPr>
          <a:xfrm>
            <a:off x="162560" y="1668403"/>
            <a:ext cx="3789680" cy="2031325"/>
          </a:xfrm>
          <a:prstGeom prst="rect">
            <a:avLst/>
          </a:prstGeom>
          <a:solidFill>
            <a:srgbClr val="FEEF5C"/>
          </a:solidFill>
          <a:ln>
            <a:solidFill>
              <a:schemeClr val="tx1"/>
            </a:solidFill>
          </a:ln>
        </p:spPr>
        <p:txBody>
          <a:bodyPr wrap="square" rtlCol="0">
            <a:spAutoFit/>
          </a:bodyPr>
          <a:lstStyle/>
          <a:p>
            <a:pPr algn="ctr"/>
            <a:r>
              <a:rPr lang="en-US" dirty="0"/>
              <a:t>-WHAT-</a:t>
            </a:r>
          </a:p>
          <a:p>
            <a:pPr algn="ctr"/>
            <a:endParaRPr lang="en-US" dirty="0"/>
          </a:p>
          <a:p>
            <a:pPr algn="ctr"/>
            <a:r>
              <a:rPr lang="en-US" dirty="0"/>
              <a:t>- ‘WORM FARMS’ are a strategy to reduce food waste that involves very little effort. Worms break down the food waste to produce healthier and richer soil for your gardens</a:t>
            </a:r>
          </a:p>
        </p:txBody>
      </p:sp>
      <p:sp>
        <p:nvSpPr>
          <p:cNvPr id="6" name="TextBox 5">
            <a:extLst>
              <a:ext uri="{FF2B5EF4-FFF2-40B4-BE49-F238E27FC236}">
                <a16:creationId xmlns:a16="http://schemas.microsoft.com/office/drawing/2014/main" id="{0331BBEF-34C0-7D50-1FC6-BA939A6F1366}"/>
              </a:ext>
            </a:extLst>
          </p:cNvPr>
          <p:cNvSpPr txBox="1"/>
          <p:nvPr/>
        </p:nvSpPr>
        <p:spPr>
          <a:xfrm>
            <a:off x="162560" y="4320163"/>
            <a:ext cx="3789680" cy="1846659"/>
          </a:xfrm>
          <a:prstGeom prst="rect">
            <a:avLst/>
          </a:prstGeom>
          <a:solidFill>
            <a:srgbClr val="FEEF5C"/>
          </a:solidFill>
          <a:ln>
            <a:solidFill>
              <a:schemeClr val="tx1"/>
            </a:solidFill>
          </a:ln>
        </p:spPr>
        <p:txBody>
          <a:bodyPr wrap="square" rtlCol="0">
            <a:spAutoFit/>
          </a:bodyPr>
          <a:lstStyle/>
          <a:p>
            <a:pPr algn="ctr"/>
            <a:r>
              <a:rPr lang="en-US" dirty="0"/>
              <a:t>-WHO-</a:t>
            </a:r>
          </a:p>
          <a:p>
            <a:pPr algn="ctr"/>
            <a:endParaRPr lang="en-US" sz="1600" dirty="0"/>
          </a:p>
          <a:p>
            <a:pPr algn="ctr"/>
            <a:r>
              <a:rPr lang="en-US" sz="1600" dirty="0"/>
              <a:t>- To assemble your worm farm, I would recommend a mature and strong teen or an adult, afterwards majority of people in different age groups would be able to benefit from having a worm farm. </a:t>
            </a:r>
          </a:p>
        </p:txBody>
      </p:sp>
      <p:sp>
        <p:nvSpPr>
          <p:cNvPr id="7" name="TextBox 6">
            <a:extLst>
              <a:ext uri="{FF2B5EF4-FFF2-40B4-BE49-F238E27FC236}">
                <a16:creationId xmlns:a16="http://schemas.microsoft.com/office/drawing/2014/main" id="{F5C9DF8C-EF46-FA64-ED5D-1BF512172F2F}"/>
              </a:ext>
            </a:extLst>
          </p:cNvPr>
          <p:cNvSpPr txBox="1"/>
          <p:nvPr/>
        </p:nvSpPr>
        <p:spPr>
          <a:xfrm>
            <a:off x="4143828" y="1678563"/>
            <a:ext cx="3789680" cy="1938992"/>
          </a:xfrm>
          <a:prstGeom prst="rect">
            <a:avLst/>
          </a:prstGeom>
          <a:solidFill>
            <a:srgbClr val="FEEF5C"/>
          </a:solidFill>
          <a:ln>
            <a:solidFill>
              <a:schemeClr val="tx1"/>
            </a:solidFill>
          </a:ln>
        </p:spPr>
        <p:txBody>
          <a:bodyPr wrap="square" rtlCol="0">
            <a:spAutoFit/>
          </a:bodyPr>
          <a:lstStyle/>
          <a:p>
            <a:pPr algn="ctr"/>
            <a:r>
              <a:rPr lang="en-US" dirty="0"/>
              <a:t>-WHEN-</a:t>
            </a:r>
          </a:p>
          <a:p>
            <a:pPr algn="ctr"/>
            <a:endParaRPr lang="en-US" dirty="0"/>
          </a:p>
          <a:p>
            <a:pPr algn="ctr"/>
            <a:r>
              <a:rPr lang="en-US" sz="1400" dirty="0"/>
              <a:t>- ‘WORM FARMS’ are often made at home or in a school environment to reduce the amount of food scrapes that are going into waste. However, it is recommended not to create your worm farm in Winter due to most worms hibernating within the soil.</a:t>
            </a:r>
          </a:p>
        </p:txBody>
      </p:sp>
      <p:sp>
        <p:nvSpPr>
          <p:cNvPr id="8" name="TextBox 7">
            <a:extLst>
              <a:ext uri="{FF2B5EF4-FFF2-40B4-BE49-F238E27FC236}">
                <a16:creationId xmlns:a16="http://schemas.microsoft.com/office/drawing/2014/main" id="{688AC140-046F-4E73-9EBE-1F3476DE3A3E}"/>
              </a:ext>
            </a:extLst>
          </p:cNvPr>
          <p:cNvSpPr txBox="1"/>
          <p:nvPr/>
        </p:nvSpPr>
        <p:spPr>
          <a:xfrm>
            <a:off x="4143828" y="4316413"/>
            <a:ext cx="3789680" cy="2185214"/>
          </a:xfrm>
          <a:prstGeom prst="rect">
            <a:avLst/>
          </a:prstGeom>
          <a:solidFill>
            <a:srgbClr val="FEEF5C"/>
          </a:solidFill>
          <a:ln>
            <a:solidFill>
              <a:schemeClr val="tx1"/>
            </a:solidFill>
          </a:ln>
        </p:spPr>
        <p:txBody>
          <a:bodyPr wrap="square" rtlCol="0">
            <a:spAutoFit/>
          </a:bodyPr>
          <a:lstStyle/>
          <a:p>
            <a:pPr algn="ctr"/>
            <a:r>
              <a:rPr lang="en-US" dirty="0"/>
              <a:t>-HOW-</a:t>
            </a:r>
          </a:p>
          <a:p>
            <a:pPr algn="ctr"/>
            <a:endParaRPr lang="en-US" sz="2000" dirty="0"/>
          </a:p>
          <a:p>
            <a:pPr algn="ctr"/>
            <a:r>
              <a:rPr lang="en-US" sz="1400" dirty="0"/>
              <a:t>- To help fight food waste using the ‘WORM FARMS’ strategy, you must first build a safe and stable shelter to protect the worms and soil from the harsh weather conditions. Afterwards, you simply need to occasionally change the soil, but you would have a functioning way to put your food scrapes ethically.</a:t>
            </a:r>
            <a:endParaRPr lang="en-US" sz="2000" dirty="0"/>
          </a:p>
        </p:txBody>
      </p:sp>
      <p:pic>
        <p:nvPicPr>
          <p:cNvPr id="2052" name="Picture 4" descr="OzHarvest Use-it-Up™ — Bede">
            <a:extLst>
              <a:ext uri="{FF2B5EF4-FFF2-40B4-BE49-F238E27FC236}">
                <a16:creationId xmlns:a16="http://schemas.microsoft.com/office/drawing/2014/main" id="{BF6B254E-58CE-C23D-E1AD-361C52CCB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01" t="69886" r="64697" b="23076"/>
          <a:stretch/>
        </p:blipFill>
        <p:spPr bwMode="auto">
          <a:xfrm>
            <a:off x="4165600" y="447041"/>
            <a:ext cx="3906520" cy="9278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How to Start a Worm Farm for Your Greenhouse">
            <a:extLst>
              <a:ext uri="{FF2B5EF4-FFF2-40B4-BE49-F238E27FC236}">
                <a16:creationId xmlns:a16="http://schemas.microsoft.com/office/drawing/2014/main" id="{5024BB4A-BE89-0D65-D046-E5F4F29598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152"/>
          <a:stretch/>
        </p:blipFill>
        <p:spPr bwMode="auto">
          <a:xfrm>
            <a:off x="8331199" y="355600"/>
            <a:ext cx="3671147" cy="18130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148" name="Picture 4" descr="What Is Worm Farming and How to Do It for Profit: 10 Tips">
            <a:extLst>
              <a:ext uri="{FF2B5EF4-FFF2-40B4-BE49-F238E27FC236}">
                <a16:creationId xmlns:a16="http://schemas.microsoft.com/office/drawing/2014/main" id="{D60C06E5-A5B6-1B47-652D-668622E164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594" b="27193"/>
          <a:stretch/>
        </p:blipFill>
        <p:spPr bwMode="auto">
          <a:xfrm>
            <a:off x="4155440" y="447042"/>
            <a:ext cx="3906520" cy="927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hrek PNG Transparent Images | PNG All">
            <a:extLst>
              <a:ext uri="{FF2B5EF4-FFF2-40B4-BE49-F238E27FC236}">
                <a16:creationId xmlns:a16="http://schemas.microsoft.com/office/drawing/2014/main" id="{C9DC8E02-6A7A-A1C1-8ECE-C265C106E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242450" flipV="1">
            <a:off x="8449993" y="1379102"/>
            <a:ext cx="195897" cy="2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54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93B9-A998-C2F8-2A97-213A5604AE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2F48B1-8719-320A-D3AD-D5642AF1109F}"/>
              </a:ext>
            </a:extLst>
          </p:cNvPr>
          <p:cNvSpPr/>
          <p:nvPr/>
        </p:nvSpPr>
        <p:spPr>
          <a:xfrm>
            <a:off x="0" y="10160"/>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A5440439-160F-2F59-A95F-A646CD45E6F9}"/>
              </a:ext>
            </a:extLst>
          </p:cNvPr>
          <p:cNvSpPr txBox="1"/>
          <p:nvPr/>
        </p:nvSpPr>
        <p:spPr>
          <a:xfrm>
            <a:off x="111760" y="243840"/>
            <a:ext cx="11866880" cy="4031873"/>
          </a:xfrm>
          <a:prstGeom prst="rect">
            <a:avLst/>
          </a:prstGeom>
          <a:noFill/>
          <a:ln>
            <a:noFill/>
          </a:ln>
        </p:spPr>
        <p:txBody>
          <a:bodyPr wrap="square" rtlCol="0">
            <a:spAutoFit/>
          </a:bodyPr>
          <a:lstStyle/>
          <a:p>
            <a:r>
              <a:rPr lang="en-AU" sz="4000" dirty="0">
                <a:highlight>
                  <a:srgbClr val="FEEF5C"/>
                </a:highlight>
                <a:latin typeface="Agency FB" panose="020B0503020202020204" pitchFamily="34" charset="0"/>
              </a:rPr>
              <a:t>FIGHTING FOOD WASTE-</a:t>
            </a:r>
          </a:p>
          <a:p>
            <a:r>
              <a:rPr lang="en-US" sz="4000" dirty="0">
                <a:effectLst/>
                <a:highlight>
                  <a:srgbClr val="FEEF5C"/>
                </a:highlight>
                <a:latin typeface="Agency FB" panose="020B0503020202020204" pitchFamily="34" charset="0"/>
              </a:rPr>
              <a:t>‘PICKLING’</a:t>
            </a:r>
          </a:p>
          <a:p>
            <a:endParaRPr lang="en-AU" sz="3200" dirty="0">
              <a:latin typeface="Agency FB" panose="020B0503020202020204" pitchFamily="34" charset="0"/>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TextBox 3">
            <a:extLst>
              <a:ext uri="{FF2B5EF4-FFF2-40B4-BE49-F238E27FC236}">
                <a16:creationId xmlns:a16="http://schemas.microsoft.com/office/drawing/2014/main" id="{9FDF5C44-553C-6ECC-23B6-22471AD01A01}"/>
              </a:ext>
            </a:extLst>
          </p:cNvPr>
          <p:cNvSpPr txBox="1"/>
          <p:nvPr/>
        </p:nvSpPr>
        <p:spPr>
          <a:xfrm>
            <a:off x="8331200" y="2305724"/>
            <a:ext cx="3677920" cy="3785652"/>
          </a:xfrm>
          <a:prstGeom prst="rect">
            <a:avLst/>
          </a:prstGeom>
          <a:solidFill>
            <a:srgbClr val="FEEF5C"/>
          </a:solidFill>
          <a:ln>
            <a:solidFill>
              <a:schemeClr val="tx1"/>
            </a:solidFill>
          </a:ln>
        </p:spPr>
        <p:txBody>
          <a:bodyPr wrap="square">
            <a:spAutoFit/>
          </a:bodyPr>
          <a:lstStyle/>
          <a:p>
            <a:pPr algn="l"/>
            <a:r>
              <a:rPr lang="en-US" sz="2400" b="0" i="0" dirty="0">
                <a:solidFill>
                  <a:srgbClr val="111111"/>
                </a:solidFill>
                <a:effectLst/>
                <a:latin typeface="Agency FB" panose="020B0503020202020204" pitchFamily="34" charset="0"/>
              </a:rPr>
              <a:t>‘Pickling is thousands of years old. Cucumbers were first pickled in the Tigris Valley in 2030 B.C.’</a:t>
            </a:r>
          </a:p>
          <a:p>
            <a:pPr algn="l"/>
            <a:endParaRPr lang="en-US" sz="2400" dirty="0">
              <a:solidFill>
                <a:srgbClr val="111111"/>
              </a:solidFill>
              <a:latin typeface="Agency FB" panose="020B0503020202020204" pitchFamily="34" charset="0"/>
            </a:endParaRPr>
          </a:p>
          <a:p>
            <a:r>
              <a:rPr lang="en-US" sz="2400" b="0" i="0" dirty="0">
                <a:solidFill>
                  <a:srgbClr val="111111"/>
                </a:solidFill>
                <a:effectLst/>
                <a:latin typeface="Agency FB" panose="020B0503020202020204" pitchFamily="34" charset="0"/>
              </a:rPr>
              <a:t>‘Cleopatra claimed pickles made her beautiful.’</a:t>
            </a:r>
          </a:p>
          <a:p>
            <a:endParaRPr lang="en-US" sz="2400" dirty="0">
              <a:solidFill>
                <a:srgbClr val="111111"/>
              </a:solidFill>
              <a:latin typeface="Agency FB" panose="020B0503020202020204" pitchFamily="34" charset="0"/>
            </a:endParaRPr>
          </a:p>
          <a:p>
            <a:r>
              <a:rPr lang="en-US" sz="2400" b="0" i="0" dirty="0">
                <a:solidFill>
                  <a:srgbClr val="111111"/>
                </a:solidFill>
                <a:effectLst/>
                <a:latin typeface="Agency FB" panose="020B0503020202020204" pitchFamily="34" charset="0"/>
              </a:rPr>
              <a:t>‘It takes almost 4 billion pickles stacked end to end to reach the moon.’</a:t>
            </a:r>
          </a:p>
        </p:txBody>
      </p:sp>
      <p:sp>
        <p:nvSpPr>
          <p:cNvPr id="5" name="TextBox 4">
            <a:extLst>
              <a:ext uri="{FF2B5EF4-FFF2-40B4-BE49-F238E27FC236}">
                <a16:creationId xmlns:a16="http://schemas.microsoft.com/office/drawing/2014/main" id="{9E1889A0-CEFC-EC93-CA78-570B2C32C5A7}"/>
              </a:ext>
            </a:extLst>
          </p:cNvPr>
          <p:cNvSpPr txBox="1"/>
          <p:nvPr/>
        </p:nvSpPr>
        <p:spPr>
          <a:xfrm>
            <a:off x="162560" y="1668403"/>
            <a:ext cx="3789680" cy="2031325"/>
          </a:xfrm>
          <a:prstGeom prst="rect">
            <a:avLst/>
          </a:prstGeom>
          <a:solidFill>
            <a:srgbClr val="FEEF5C"/>
          </a:solidFill>
          <a:ln>
            <a:solidFill>
              <a:schemeClr val="tx1"/>
            </a:solidFill>
          </a:ln>
        </p:spPr>
        <p:txBody>
          <a:bodyPr wrap="square" rtlCol="0">
            <a:spAutoFit/>
          </a:bodyPr>
          <a:lstStyle/>
          <a:p>
            <a:pPr algn="ctr"/>
            <a:r>
              <a:rPr lang="en-US" dirty="0"/>
              <a:t>-WHAT-</a:t>
            </a:r>
          </a:p>
          <a:p>
            <a:pPr algn="ctr"/>
            <a:endParaRPr lang="en-US" dirty="0"/>
          </a:p>
          <a:p>
            <a:pPr algn="ctr"/>
            <a:r>
              <a:rPr lang="en-US" dirty="0"/>
              <a:t>- ‘PICKLING’ is a process to preserve fruits and/or vegetables in a jar of vinegar for long periods of time to elongate their traditional shelf span while giving them a delicious flavor.</a:t>
            </a:r>
          </a:p>
        </p:txBody>
      </p:sp>
      <p:sp>
        <p:nvSpPr>
          <p:cNvPr id="6" name="TextBox 5">
            <a:extLst>
              <a:ext uri="{FF2B5EF4-FFF2-40B4-BE49-F238E27FC236}">
                <a16:creationId xmlns:a16="http://schemas.microsoft.com/office/drawing/2014/main" id="{12D998BF-B7AE-BF18-B83F-D71B96669A17}"/>
              </a:ext>
            </a:extLst>
          </p:cNvPr>
          <p:cNvSpPr txBox="1"/>
          <p:nvPr/>
        </p:nvSpPr>
        <p:spPr>
          <a:xfrm>
            <a:off x="162560" y="4320163"/>
            <a:ext cx="3789680" cy="2092881"/>
          </a:xfrm>
          <a:prstGeom prst="rect">
            <a:avLst/>
          </a:prstGeom>
          <a:solidFill>
            <a:srgbClr val="FEEF5C"/>
          </a:solidFill>
          <a:ln>
            <a:solidFill>
              <a:schemeClr val="tx1"/>
            </a:solidFill>
          </a:ln>
        </p:spPr>
        <p:txBody>
          <a:bodyPr wrap="square" rtlCol="0">
            <a:spAutoFit/>
          </a:bodyPr>
          <a:lstStyle/>
          <a:p>
            <a:pPr algn="ctr"/>
            <a:r>
              <a:rPr lang="en-US" dirty="0"/>
              <a:t>-WHO-</a:t>
            </a:r>
          </a:p>
          <a:p>
            <a:pPr algn="ctr"/>
            <a:endParaRPr lang="en-US" sz="1600" dirty="0"/>
          </a:p>
          <a:p>
            <a:pPr algn="ctr"/>
            <a:r>
              <a:rPr lang="en-US" sz="1600" dirty="0"/>
              <a:t>- Anyone with the basic understanding of English and above the age of 8 would be able to learn and grow their ability to pickle using instructions. It is recommended for younger children for them to be supervised by an adult.</a:t>
            </a:r>
          </a:p>
        </p:txBody>
      </p:sp>
      <p:sp>
        <p:nvSpPr>
          <p:cNvPr id="7" name="TextBox 6">
            <a:extLst>
              <a:ext uri="{FF2B5EF4-FFF2-40B4-BE49-F238E27FC236}">
                <a16:creationId xmlns:a16="http://schemas.microsoft.com/office/drawing/2014/main" id="{DBA0000C-26CB-6CFE-8ED5-9E1C7E477CA6}"/>
              </a:ext>
            </a:extLst>
          </p:cNvPr>
          <p:cNvSpPr txBox="1"/>
          <p:nvPr/>
        </p:nvSpPr>
        <p:spPr>
          <a:xfrm>
            <a:off x="4165600" y="1678563"/>
            <a:ext cx="3789680" cy="2031325"/>
          </a:xfrm>
          <a:prstGeom prst="rect">
            <a:avLst/>
          </a:prstGeom>
          <a:solidFill>
            <a:srgbClr val="FEEF5C"/>
          </a:solidFill>
          <a:ln>
            <a:solidFill>
              <a:schemeClr val="tx1"/>
            </a:solidFill>
          </a:ln>
        </p:spPr>
        <p:txBody>
          <a:bodyPr wrap="square" rtlCol="0">
            <a:spAutoFit/>
          </a:bodyPr>
          <a:lstStyle/>
          <a:p>
            <a:pPr algn="ctr"/>
            <a:r>
              <a:rPr lang="en-US" dirty="0"/>
              <a:t>-WHEN-</a:t>
            </a:r>
          </a:p>
          <a:p>
            <a:pPr algn="ctr"/>
            <a:endParaRPr lang="en-US" dirty="0"/>
          </a:p>
          <a:p>
            <a:pPr algn="ctr"/>
            <a:r>
              <a:rPr lang="en-US" dirty="0"/>
              <a:t>- ‘PICKING’ is a simple strategy to reducing food waste and can be done practically anywhere or when as long as the chef is confident and is able to follow basic instructions.</a:t>
            </a:r>
          </a:p>
        </p:txBody>
      </p:sp>
      <p:sp>
        <p:nvSpPr>
          <p:cNvPr id="8" name="TextBox 7">
            <a:extLst>
              <a:ext uri="{FF2B5EF4-FFF2-40B4-BE49-F238E27FC236}">
                <a16:creationId xmlns:a16="http://schemas.microsoft.com/office/drawing/2014/main" id="{EBFC0488-0DCA-3388-82B7-D65F8B4F75AA}"/>
              </a:ext>
            </a:extLst>
          </p:cNvPr>
          <p:cNvSpPr txBox="1"/>
          <p:nvPr/>
        </p:nvSpPr>
        <p:spPr>
          <a:xfrm>
            <a:off x="4165600" y="4316413"/>
            <a:ext cx="3789680" cy="1969770"/>
          </a:xfrm>
          <a:prstGeom prst="rect">
            <a:avLst/>
          </a:prstGeom>
          <a:solidFill>
            <a:srgbClr val="FEEF5C"/>
          </a:solidFill>
          <a:ln>
            <a:solidFill>
              <a:schemeClr val="tx1"/>
            </a:solidFill>
          </a:ln>
        </p:spPr>
        <p:txBody>
          <a:bodyPr wrap="square" rtlCol="0">
            <a:spAutoFit/>
          </a:bodyPr>
          <a:lstStyle/>
          <a:p>
            <a:pPr algn="ctr"/>
            <a:r>
              <a:rPr lang="en-US" dirty="0"/>
              <a:t>-HOW-</a:t>
            </a:r>
          </a:p>
          <a:p>
            <a:pPr algn="ctr"/>
            <a:endParaRPr lang="en-US" sz="2000" dirty="0"/>
          </a:p>
          <a:p>
            <a:pPr algn="ctr"/>
            <a:r>
              <a:rPr lang="en-US" sz="1400" dirty="0"/>
              <a:t>- To help fight food waste using the ‘PICKLING’ strategy, you must simply create the ‘mixture’ of different liquids and pour them into a jar with herbs and the selected fruits/vegetables. This helps fight food waste by prolonging the original shelf span of the fruits/vegetables. </a:t>
            </a:r>
            <a:endParaRPr lang="en-US" sz="2000" dirty="0"/>
          </a:p>
        </p:txBody>
      </p:sp>
      <p:pic>
        <p:nvPicPr>
          <p:cNvPr id="2050" name="Picture 2" descr="OzHarvest Urges Aussie To Use It Up | OzHarvest launches new campaign">
            <a:extLst>
              <a:ext uri="{FF2B5EF4-FFF2-40B4-BE49-F238E27FC236}">
                <a16:creationId xmlns:a16="http://schemas.microsoft.com/office/drawing/2014/main" id="{611015E2-90B8-230D-74AF-6F8B3F852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88"/>
          <a:stretch/>
        </p:blipFill>
        <p:spPr bwMode="auto">
          <a:xfrm>
            <a:off x="8331200" y="325120"/>
            <a:ext cx="3677920" cy="181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OzHarvest Use-it-Up™ — Bede">
            <a:extLst>
              <a:ext uri="{FF2B5EF4-FFF2-40B4-BE49-F238E27FC236}">
                <a16:creationId xmlns:a16="http://schemas.microsoft.com/office/drawing/2014/main" id="{6BF0735F-1506-8D43-7126-AC57A1B3DC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01" t="69886" r="64697" b="23076"/>
          <a:stretch/>
        </p:blipFill>
        <p:spPr bwMode="auto">
          <a:xfrm>
            <a:off x="4165600" y="447041"/>
            <a:ext cx="3906520" cy="9278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How to Start a Worm Farm for Your Greenhouse">
            <a:extLst>
              <a:ext uri="{FF2B5EF4-FFF2-40B4-BE49-F238E27FC236}">
                <a16:creationId xmlns:a16="http://schemas.microsoft.com/office/drawing/2014/main" id="{25CC19E0-AAAE-46B4-9925-5BD0290EAF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152"/>
          <a:stretch/>
        </p:blipFill>
        <p:spPr bwMode="auto">
          <a:xfrm>
            <a:off x="8331199" y="325120"/>
            <a:ext cx="3671147" cy="18130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ickling 101: Ingredients List, How to Pickle, and What to Pickle">
            <a:extLst>
              <a:ext uri="{FF2B5EF4-FFF2-40B4-BE49-F238E27FC236}">
                <a16:creationId xmlns:a16="http://schemas.microsoft.com/office/drawing/2014/main" id="{E2400845-6C6D-DBC0-CFD1-563431B6E3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236" r="3634" b="11367"/>
          <a:stretch/>
        </p:blipFill>
        <p:spPr bwMode="auto">
          <a:xfrm>
            <a:off x="8331198" y="320041"/>
            <a:ext cx="3677921" cy="18096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5 Best Pickling Jars Of 2023 - Foods Guy">
            <a:extLst>
              <a:ext uri="{FF2B5EF4-FFF2-40B4-BE49-F238E27FC236}">
                <a16:creationId xmlns:a16="http://schemas.microsoft.com/office/drawing/2014/main" id="{53402BE5-CC80-9378-A546-E22ABB02B2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706" b="40026"/>
          <a:stretch/>
        </p:blipFill>
        <p:spPr bwMode="auto">
          <a:xfrm>
            <a:off x="4165600" y="448836"/>
            <a:ext cx="3906520" cy="926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hrek PNG Transparent Images | PNG All">
            <a:extLst>
              <a:ext uri="{FF2B5EF4-FFF2-40B4-BE49-F238E27FC236}">
                <a16:creationId xmlns:a16="http://schemas.microsoft.com/office/drawing/2014/main" id="{68F44EDC-A700-FC65-3686-0FC3F4C3A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242450" flipV="1">
            <a:off x="5837188" y="922722"/>
            <a:ext cx="195897" cy="2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8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E94E6-E75D-4A67-85A4-F381118940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5D69DB-5C47-4BB6-E521-7D8B13569DDF}"/>
              </a:ext>
            </a:extLst>
          </p:cNvPr>
          <p:cNvSpPr/>
          <p:nvPr/>
        </p:nvSpPr>
        <p:spPr>
          <a:xfrm>
            <a:off x="0" y="5624"/>
            <a:ext cx="12192000" cy="6858000"/>
          </a:xfrm>
          <a:prstGeom prst="rect">
            <a:avLst/>
          </a:prstGeom>
          <a:solidFill>
            <a:srgbClr val="FFE004"/>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rgbClr val="FEE615"/>
              </a:solidFill>
            </a:endParaRPr>
          </a:p>
        </p:txBody>
      </p:sp>
      <p:sp>
        <p:nvSpPr>
          <p:cNvPr id="3" name="TextBox 2">
            <a:extLst>
              <a:ext uri="{FF2B5EF4-FFF2-40B4-BE49-F238E27FC236}">
                <a16:creationId xmlns:a16="http://schemas.microsoft.com/office/drawing/2014/main" id="{36E793ED-ACC0-7C4B-1039-E1F3D4FFB013}"/>
              </a:ext>
            </a:extLst>
          </p:cNvPr>
          <p:cNvSpPr txBox="1"/>
          <p:nvPr/>
        </p:nvSpPr>
        <p:spPr>
          <a:xfrm>
            <a:off x="111760" y="243840"/>
            <a:ext cx="11866880" cy="4031873"/>
          </a:xfrm>
          <a:prstGeom prst="rect">
            <a:avLst/>
          </a:prstGeom>
          <a:noFill/>
          <a:ln>
            <a:noFill/>
          </a:ln>
        </p:spPr>
        <p:txBody>
          <a:bodyPr wrap="square" rtlCol="0">
            <a:spAutoFit/>
          </a:bodyPr>
          <a:lstStyle/>
          <a:p>
            <a:r>
              <a:rPr lang="en-AU" sz="4000" dirty="0">
                <a:highlight>
                  <a:srgbClr val="FEEF5C"/>
                </a:highlight>
                <a:latin typeface="Agency FB" panose="020B0503020202020204" pitchFamily="34" charset="0"/>
              </a:rPr>
              <a:t>FIGHTING FOOD WASTE-</a:t>
            </a:r>
          </a:p>
          <a:p>
            <a:r>
              <a:rPr lang="en-US" sz="4000" dirty="0">
                <a:effectLst/>
                <a:highlight>
                  <a:srgbClr val="FEEF5C"/>
                </a:highlight>
                <a:latin typeface="Agency FB" panose="020B0503020202020204" pitchFamily="34" charset="0"/>
              </a:rPr>
              <a:t>‘FREEZING LEFTOVERS’</a:t>
            </a:r>
          </a:p>
          <a:p>
            <a:endParaRPr lang="en-AU" sz="3200" dirty="0">
              <a:latin typeface="Agency FB" panose="020B0503020202020204" pitchFamily="34" charset="0"/>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TextBox 3">
            <a:extLst>
              <a:ext uri="{FF2B5EF4-FFF2-40B4-BE49-F238E27FC236}">
                <a16:creationId xmlns:a16="http://schemas.microsoft.com/office/drawing/2014/main" id="{02B3BC58-2F87-9F09-CC7C-299AC98FA463}"/>
              </a:ext>
            </a:extLst>
          </p:cNvPr>
          <p:cNvSpPr txBox="1"/>
          <p:nvPr/>
        </p:nvSpPr>
        <p:spPr>
          <a:xfrm>
            <a:off x="8117840" y="2218638"/>
            <a:ext cx="3891283" cy="4524315"/>
          </a:xfrm>
          <a:prstGeom prst="rect">
            <a:avLst/>
          </a:prstGeom>
          <a:solidFill>
            <a:srgbClr val="FEEF5C"/>
          </a:solidFill>
          <a:ln>
            <a:solidFill>
              <a:schemeClr val="tx1"/>
            </a:solidFill>
          </a:ln>
        </p:spPr>
        <p:txBody>
          <a:bodyPr wrap="square">
            <a:spAutoFit/>
          </a:bodyPr>
          <a:lstStyle/>
          <a:p>
            <a:r>
              <a:rPr lang="en-US" dirty="0">
                <a:solidFill>
                  <a:srgbClr val="000000"/>
                </a:solidFill>
                <a:latin typeface="Agency FB" panose="020B0503020202020204" pitchFamily="34" charset="0"/>
              </a:rPr>
              <a:t>‘</a:t>
            </a:r>
            <a:r>
              <a:rPr lang="en-US" b="0" i="0" dirty="0">
                <a:solidFill>
                  <a:srgbClr val="000000"/>
                </a:solidFill>
                <a:effectLst/>
                <a:latin typeface="Agency FB" panose="020B0503020202020204" pitchFamily="34" charset="0"/>
              </a:rPr>
              <a:t>Conducting a quick fridge temperature test with a thermometer is a smart idea to ensure your highly perishable foods (including leftovers, but also raw meat, dairy, fish, and produce) are being kept at a temperature that is cold enough to ward off potentially harmful bacterial growth. </a:t>
            </a:r>
          </a:p>
          <a:p>
            <a:endParaRPr lang="en-US" dirty="0">
              <a:solidFill>
                <a:srgbClr val="000000"/>
              </a:solidFill>
              <a:latin typeface="Agency FB" panose="020B0503020202020204" pitchFamily="34" charset="0"/>
            </a:endParaRPr>
          </a:p>
          <a:p>
            <a:r>
              <a:rPr lang="en-US" b="0" i="0" dirty="0">
                <a:solidFill>
                  <a:srgbClr val="000000"/>
                </a:solidFill>
                <a:effectLst/>
                <a:latin typeface="Agency FB" panose="020B0503020202020204" pitchFamily="34" charset="0"/>
              </a:rPr>
              <a:t>Also, avoid keeping any of the above in the door of your fridge, as this is the warmest place in the refrigerator. Leftovers should be stored on a top or middle shelf towards the back—just make sure they're within sight so you don't forget to eat them until it's too late.’</a:t>
            </a:r>
          </a:p>
          <a:p>
            <a:pPr algn="ctr"/>
            <a:endParaRPr lang="en-US" dirty="0">
              <a:solidFill>
                <a:srgbClr val="000000"/>
              </a:solidFill>
              <a:latin typeface="Agency FB" panose="020B0503020202020204" pitchFamily="34" charset="0"/>
            </a:endParaRPr>
          </a:p>
          <a:p>
            <a:r>
              <a:rPr lang="en-US" dirty="0">
                <a:solidFill>
                  <a:srgbClr val="000000"/>
                </a:solidFill>
                <a:latin typeface="Agency FB" panose="020B0503020202020204" pitchFamily="34" charset="0"/>
                <a:hlinkClick r:id="rId2"/>
              </a:rPr>
              <a:t>‘</a:t>
            </a:r>
            <a:r>
              <a:rPr lang="en-US" i="0" dirty="0">
                <a:solidFill>
                  <a:srgbClr val="000000"/>
                </a:solidFill>
                <a:effectLst/>
                <a:latin typeface="Agency FB" panose="020B0503020202020204" pitchFamily="34" charset="0"/>
                <a:hlinkClick r:id="rId2"/>
              </a:rPr>
              <a:t>How Long Your Leftovers Are *Actually* Good For’ -</a:t>
            </a:r>
            <a:r>
              <a:rPr lang="en-US" dirty="0">
                <a:solidFill>
                  <a:srgbClr val="000000"/>
                </a:solidFill>
                <a:latin typeface="Agency FB" panose="020B0503020202020204" pitchFamily="34" charset="0"/>
                <a:hlinkClick r:id="rId2"/>
              </a:rPr>
              <a:t>wellandgood.com</a:t>
            </a:r>
            <a:endParaRPr lang="en-AU" dirty="0">
              <a:latin typeface="Agency FB" panose="020B0503020202020204" pitchFamily="34" charset="0"/>
            </a:endParaRPr>
          </a:p>
        </p:txBody>
      </p:sp>
      <p:sp>
        <p:nvSpPr>
          <p:cNvPr id="5" name="TextBox 4">
            <a:extLst>
              <a:ext uri="{FF2B5EF4-FFF2-40B4-BE49-F238E27FC236}">
                <a16:creationId xmlns:a16="http://schemas.microsoft.com/office/drawing/2014/main" id="{5CDF9C8B-3F6C-E81E-3789-7DB38A796F7E}"/>
              </a:ext>
            </a:extLst>
          </p:cNvPr>
          <p:cNvSpPr txBox="1"/>
          <p:nvPr/>
        </p:nvSpPr>
        <p:spPr>
          <a:xfrm>
            <a:off x="162560" y="1668403"/>
            <a:ext cx="3789680" cy="2308324"/>
          </a:xfrm>
          <a:prstGeom prst="rect">
            <a:avLst/>
          </a:prstGeom>
          <a:solidFill>
            <a:srgbClr val="FEEF5C"/>
          </a:solidFill>
          <a:ln>
            <a:solidFill>
              <a:schemeClr val="tx1"/>
            </a:solidFill>
          </a:ln>
        </p:spPr>
        <p:txBody>
          <a:bodyPr wrap="square" rtlCol="0">
            <a:spAutoFit/>
          </a:bodyPr>
          <a:lstStyle/>
          <a:p>
            <a:pPr algn="ctr"/>
            <a:r>
              <a:rPr lang="en-US" dirty="0"/>
              <a:t>-WHAT-</a:t>
            </a:r>
          </a:p>
          <a:p>
            <a:pPr algn="ctr"/>
            <a:endParaRPr lang="en-US" dirty="0"/>
          </a:p>
          <a:p>
            <a:pPr algn="ctr"/>
            <a:r>
              <a:rPr lang="en-US" dirty="0"/>
              <a:t>- ‘FREEZING LEFTOVERS’ is a strategy to help elongate the shelf span of your precooked meals (aka leftovers) by freezing them to prevent bacteria or mold from growing.</a:t>
            </a:r>
          </a:p>
        </p:txBody>
      </p:sp>
      <p:sp>
        <p:nvSpPr>
          <p:cNvPr id="6" name="TextBox 5">
            <a:extLst>
              <a:ext uri="{FF2B5EF4-FFF2-40B4-BE49-F238E27FC236}">
                <a16:creationId xmlns:a16="http://schemas.microsoft.com/office/drawing/2014/main" id="{9E3A386D-61EC-E0DA-C31E-068F286BAB0D}"/>
              </a:ext>
            </a:extLst>
          </p:cNvPr>
          <p:cNvSpPr txBox="1"/>
          <p:nvPr/>
        </p:nvSpPr>
        <p:spPr>
          <a:xfrm>
            <a:off x="162560" y="4320163"/>
            <a:ext cx="3789680" cy="1923604"/>
          </a:xfrm>
          <a:prstGeom prst="rect">
            <a:avLst/>
          </a:prstGeom>
          <a:solidFill>
            <a:srgbClr val="FEEF5C"/>
          </a:solidFill>
          <a:ln>
            <a:solidFill>
              <a:schemeClr val="tx1"/>
            </a:solidFill>
          </a:ln>
        </p:spPr>
        <p:txBody>
          <a:bodyPr wrap="square" rtlCol="0">
            <a:spAutoFit/>
          </a:bodyPr>
          <a:lstStyle/>
          <a:p>
            <a:pPr algn="ctr"/>
            <a:r>
              <a:rPr lang="en-US" dirty="0"/>
              <a:t>-WHO-</a:t>
            </a:r>
          </a:p>
          <a:p>
            <a:pPr algn="ctr"/>
            <a:endParaRPr lang="en-US" sz="1600" dirty="0"/>
          </a:p>
          <a:p>
            <a:pPr algn="ctr"/>
            <a:r>
              <a:rPr lang="en-US" sz="1700" dirty="0"/>
              <a:t>- Majority of people over the age of 10 would be able to learn and perform this strategy with easy, but again, it is recommended for children to be monitored by a trusted adult.</a:t>
            </a:r>
          </a:p>
        </p:txBody>
      </p:sp>
      <p:sp>
        <p:nvSpPr>
          <p:cNvPr id="7" name="TextBox 6">
            <a:extLst>
              <a:ext uri="{FF2B5EF4-FFF2-40B4-BE49-F238E27FC236}">
                <a16:creationId xmlns:a16="http://schemas.microsoft.com/office/drawing/2014/main" id="{366AC8FC-67F4-D0C2-7F0A-1B28183D42C6}"/>
              </a:ext>
            </a:extLst>
          </p:cNvPr>
          <p:cNvSpPr txBox="1"/>
          <p:nvPr/>
        </p:nvSpPr>
        <p:spPr>
          <a:xfrm>
            <a:off x="4165600" y="1678563"/>
            <a:ext cx="3789680" cy="2308324"/>
          </a:xfrm>
          <a:prstGeom prst="rect">
            <a:avLst/>
          </a:prstGeom>
          <a:solidFill>
            <a:srgbClr val="FEEF5C"/>
          </a:solidFill>
          <a:ln>
            <a:solidFill>
              <a:schemeClr val="tx1"/>
            </a:solidFill>
          </a:ln>
        </p:spPr>
        <p:txBody>
          <a:bodyPr wrap="square" rtlCol="0">
            <a:spAutoFit/>
          </a:bodyPr>
          <a:lstStyle/>
          <a:p>
            <a:pPr algn="ctr"/>
            <a:r>
              <a:rPr lang="en-US" dirty="0"/>
              <a:t>-WHEN-</a:t>
            </a:r>
          </a:p>
          <a:p>
            <a:pPr algn="ctr"/>
            <a:endParaRPr lang="en-US" dirty="0"/>
          </a:p>
          <a:p>
            <a:pPr algn="ctr"/>
            <a:r>
              <a:rPr lang="en-US" dirty="0"/>
              <a:t>- Either in the home economic classrooms or the school provided kitchens, or at the student's house. Or in any hygienic and practical environment. However, it needs to be stored in a freezer to preserve it.</a:t>
            </a:r>
          </a:p>
        </p:txBody>
      </p:sp>
      <p:sp>
        <p:nvSpPr>
          <p:cNvPr id="8" name="TextBox 7">
            <a:extLst>
              <a:ext uri="{FF2B5EF4-FFF2-40B4-BE49-F238E27FC236}">
                <a16:creationId xmlns:a16="http://schemas.microsoft.com/office/drawing/2014/main" id="{75120C37-5139-9B82-E062-91B0F6166793}"/>
              </a:ext>
            </a:extLst>
          </p:cNvPr>
          <p:cNvSpPr txBox="1"/>
          <p:nvPr/>
        </p:nvSpPr>
        <p:spPr>
          <a:xfrm>
            <a:off x="4165600" y="4316413"/>
            <a:ext cx="3789680" cy="2154436"/>
          </a:xfrm>
          <a:prstGeom prst="rect">
            <a:avLst/>
          </a:prstGeom>
          <a:solidFill>
            <a:srgbClr val="FEEF5C"/>
          </a:solidFill>
          <a:ln>
            <a:solidFill>
              <a:schemeClr val="tx1"/>
            </a:solidFill>
          </a:ln>
        </p:spPr>
        <p:txBody>
          <a:bodyPr wrap="square" rtlCol="0">
            <a:spAutoFit/>
          </a:bodyPr>
          <a:lstStyle/>
          <a:p>
            <a:pPr algn="ctr"/>
            <a:r>
              <a:rPr lang="en-US" dirty="0"/>
              <a:t>-HOW-</a:t>
            </a:r>
          </a:p>
          <a:p>
            <a:pPr algn="ctr"/>
            <a:endParaRPr lang="en-US" sz="2000" dirty="0"/>
          </a:p>
          <a:p>
            <a:pPr algn="ctr"/>
            <a:r>
              <a:rPr lang="en-US" sz="1200" dirty="0"/>
              <a:t>- To help fight food waste using the ‘FREEZING LEFTOVERS’ strategy, you must select whatever leftovers you will not be eating in anytime soon and freeze them. The difficulty depends on if the leftovers are full of ‘moisture’, and if so, this  makes the freezing process much easier. So, when you are hungry for lunch, don’t waste fresh ingredients to make another meal, use the leftovers you froze!</a:t>
            </a:r>
            <a:endParaRPr lang="en-US" dirty="0"/>
          </a:p>
        </p:txBody>
      </p:sp>
      <p:pic>
        <p:nvPicPr>
          <p:cNvPr id="2050" name="Picture 2" descr="OzHarvest Urges Aussie To Use It Up | OzHarvest launches new campaign">
            <a:extLst>
              <a:ext uri="{FF2B5EF4-FFF2-40B4-BE49-F238E27FC236}">
                <a16:creationId xmlns:a16="http://schemas.microsoft.com/office/drawing/2014/main" id="{A4449774-2ADB-1C9B-2297-C11DB50171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88"/>
          <a:stretch/>
        </p:blipFill>
        <p:spPr bwMode="auto">
          <a:xfrm>
            <a:off x="8331200" y="325120"/>
            <a:ext cx="3677920" cy="181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OzHarvest Use-it-Up™ — Bede">
            <a:extLst>
              <a:ext uri="{FF2B5EF4-FFF2-40B4-BE49-F238E27FC236}">
                <a16:creationId xmlns:a16="http://schemas.microsoft.com/office/drawing/2014/main" id="{C6AF8A75-469F-8342-28C0-919174F709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01" t="69886" r="64697" b="23076"/>
          <a:stretch/>
        </p:blipFill>
        <p:spPr bwMode="auto">
          <a:xfrm>
            <a:off x="4165600" y="447041"/>
            <a:ext cx="3906520" cy="9278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How to Start a Worm Farm for Your Greenhouse">
            <a:extLst>
              <a:ext uri="{FF2B5EF4-FFF2-40B4-BE49-F238E27FC236}">
                <a16:creationId xmlns:a16="http://schemas.microsoft.com/office/drawing/2014/main" id="{3F0DF193-4591-5324-3868-141BD160EE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4152"/>
          <a:stretch/>
        </p:blipFill>
        <p:spPr bwMode="auto">
          <a:xfrm>
            <a:off x="8331199" y="325120"/>
            <a:ext cx="3671147" cy="18130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Is Worm Farming and How to Do It for Profit: 10 Tips">
            <a:extLst>
              <a:ext uri="{FF2B5EF4-FFF2-40B4-BE49-F238E27FC236}">
                <a16:creationId xmlns:a16="http://schemas.microsoft.com/office/drawing/2014/main" id="{7AA4EC71-0CB5-3DC5-807A-711593910A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594" b="27193"/>
          <a:stretch/>
        </p:blipFill>
        <p:spPr bwMode="auto">
          <a:xfrm>
            <a:off x="4165600" y="450970"/>
            <a:ext cx="3906520" cy="92395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se creative ideas for how to use leftovers will help you reduce waste">
            <a:extLst>
              <a:ext uri="{FF2B5EF4-FFF2-40B4-BE49-F238E27FC236}">
                <a16:creationId xmlns:a16="http://schemas.microsoft.com/office/drawing/2014/main" id="{3BFED8B6-9C64-084A-B26F-F68E09C3275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476" r="16242" b="44172"/>
          <a:stretch/>
        </p:blipFill>
        <p:spPr bwMode="auto">
          <a:xfrm>
            <a:off x="4165601" y="451916"/>
            <a:ext cx="3906520" cy="9230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hat Can I Do With Leftovers? - The BakerMama">
            <a:extLst>
              <a:ext uri="{FF2B5EF4-FFF2-40B4-BE49-F238E27FC236}">
                <a16:creationId xmlns:a16="http://schemas.microsoft.com/office/drawing/2014/main" id="{5F47C794-9130-2BD8-A4B7-EC80FCC8374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14" b="30800"/>
          <a:stretch/>
        </p:blipFill>
        <p:spPr bwMode="auto">
          <a:xfrm>
            <a:off x="8330987" y="246379"/>
            <a:ext cx="3677920" cy="18130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hrek PNG Transparent Images | PNG All">
            <a:extLst>
              <a:ext uri="{FF2B5EF4-FFF2-40B4-BE49-F238E27FC236}">
                <a16:creationId xmlns:a16="http://schemas.microsoft.com/office/drawing/2014/main" id="{BC09DE27-3575-6E78-3ED9-AC0A6A0E20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242450" flipV="1">
            <a:off x="9294981" y="1274226"/>
            <a:ext cx="195897" cy="20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1654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15025</TotalTime>
  <Words>2414</Words>
  <Application>Microsoft Office PowerPoint</Application>
  <PresentationFormat>Widescreen</PresentationFormat>
  <Paragraphs>239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Agency FB</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SMITH</dc:creator>
  <cp:lastModifiedBy>Ringo Teng</cp:lastModifiedBy>
  <cp:revision>6</cp:revision>
  <dcterms:created xsi:type="dcterms:W3CDTF">2024-03-04T04:31:32Z</dcterms:created>
  <dcterms:modified xsi:type="dcterms:W3CDTF">2024-05-14T05:25:51Z</dcterms:modified>
</cp:coreProperties>
</file>